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0"/>
  </p:notesMasterIdLst>
  <p:handoutMasterIdLst>
    <p:handoutMasterId r:id="rId21"/>
  </p:handoutMasterIdLst>
  <p:sldIdLst>
    <p:sldId id="341" r:id="rId2"/>
    <p:sldId id="283" r:id="rId3"/>
    <p:sldId id="302" r:id="rId4"/>
    <p:sldId id="312" r:id="rId5"/>
    <p:sldId id="342" r:id="rId6"/>
    <p:sldId id="346" r:id="rId7"/>
    <p:sldId id="336" r:id="rId8"/>
    <p:sldId id="297" r:id="rId9"/>
    <p:sldId id="345" r:id="rId10"/>
    <p:sldId id="309" r:id="rId11"/>
    <p:sldId id="310" r:id="rId12"/>
    <p:sldId id="277" r:id="rId13"/>
    <p:sldId id="311" r:id="rId14"/>
    <p:sldId id="319" r:id="rId15"/>
    <p:sldId id="351" r:id="rId16"/>
    <p:sldId id="313" r:id="rId17"/>
    <p:sldId id="317" r:id="rId18"/>
    <p:sldId id="276" r:id="rId19"/>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9" autoAdjust="0"/>
    <p:restoredTop sz="91576" autoAdjust="0"/>
  </p:normalViewPr>
  <p:slideViewPr>
    <p:cSldViewPr snapToGrid="0">
      <p:cViewPr varScale="1">
        <p:scale>
          <a:sx n="63" d="100"/>
          <a:sy n="63" d="100"/>
        </p:scale>
        <p:origin x="908"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4BA13FE-825F-4601-9DAA-C7F95E94C606}" type="datetimeFigureOut">
              <a:rPr lang="sv-SE" smtClean="0"/>
              <a:t>2017-09-11</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4EA149F-3F33-4AB2-9652-1FFFC50E5CBB}" type="slidenum">
              <a:rPr lang="sv-SE" smtClean="0"/>
              <a:t>‹#›</a:t>
            </a:fld>
            <a:endParaRPr lang="sv-SE"/>
          </a:p>
        </p:txBody>
      </p:sp>
    </p:spTree>
    <p:extLst>
      <p:ext uri="{BB962C8B-B14F-4D97-AF65-F5344CB8AC3E}">
        <p14:creationId xmlns:p14="http://schemas.microsoft.com/office/powerpoint/2010/main" val="3158505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7D6D365-8F1B-42B4-85FB-D25F95263C06}" type="datetimeFigureOut">
              <a:rPr lang="sv-SE" smtClean="0"/>
              <a:t>2017-09-11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BD6193E-D940-497A-905E-4906A28A72B8}" type="slidenum">
              <a:rPr lang="sv-SE" smtClean="0"/>
              <a:t>‹#›</a:t>
            </a:fld>
            <a:endParaRPr lang="sv-SE"/>
          </a:p>
        </p:txBody>
      </p:sp>
    </p:spTree>
    <p:extLst>
      <p:ext uri="{BB962C8B-B14F-4D97-AF65-F5344CB8AC3E}">
        <p14:creationId xmlns:p14="http://schemas.microsoft.com/office/powerpoint/2010/main" val="306047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Our Way of Working is based on what we call Complete Performance™. </a:t>
            </a:r>
          </a:p>
          <a:p>
            <a:endParaRPr lang="en-US" dirty="0" smtClean="0"/>
          </a:p>
          <a:p>
            <a:r>
              <a:rPr lang="en-US" dirty="0" smtClean="0"/>
              <a:t>The concept means that we as a solution partner take responsibility for all steps throughout the process from development, design and construction to production and delivery of finished products.</a:t>
            </a:r>
          </a:p>
          <a:p>
            <a:r>
              <a:rPr lang="en-US" dirty="0" smtClean="0"/>
              <a:t> </a:t>
            </a:r>
          </a:p>
          <a:p>
            <a:r>
              <a:rPr lang="en-US" dirty="0" smtClean="0"/>
              <a:t>We function as your strategic development and production partner. </a:t>
            </a:r>
          </a:p>
          <a:p>
            <a:endParaRPr lang="en-US" dirty="0" smtClean="0"/>
          </a:p>
          <a:p>
            <a:r>
              <a:rPr lang="en-US" dirty="0" smtClean="0"/>
              <a:t>This is a strategic way of working which is built on our high competence and deep understanding of the product’s application together with a close cooperation with our customer.</a:t>
            </a:r>
            <a:endParaRPr lang="sv-SE" dirty="0" smtClean="0"/>
          </a:p>
          <a:p>
            <a:endParaRPr lang="sv-SE" dirty="0" smtClean="0"/>
          </a:p>
          <a:p>
            <a:pPr fontAlgn="base"/>
            <a:r>
              <a:rPr lang="en-US" b="1" dirty="0" smtClean="0"/>
              <a:t>Focus on your core business while we take care of your product process</a:t>
            </a:r>
          </a:p>
          <a:p>
            <a:pPr fontAlgn="base"/>
            <a:r>
              <a:rPr lang="en-US" dirty="0" smtClean="0"/>
              <a:t>Regardless of the segment, we supply you with individual, complete solutions, generating savings or improving efficiency based on our total commitment. This allows you to focus on your core competence and core business.</a:t>
            </a:r>
          </a:p>
          <a:p>
            <a:endParaRPr lang="sv-SE" dirty="0"/>
          </a:p>
        </p:txBody>
      </p:sp>
      <p:sp>
        <p:nvSpPr>
          <p:cNvPr id="4" name="Platshållare för bildnummer 3"/>
          <p:cNvSpPr>
            <a:spLocks noGrp="1"/>
          </p:cNvSpPr>
          <p:nvPr>
            <p:ph type="sldNum" sz="quarter" idx="10"/>
          </p:nvPr>
        </p:nvSpPr>
        <p:spPr/>
        <p:txBody>
          <a:bodyPr/>
          <a:lstStyle/>
          <a:p>
            <a:fld id="{0E204305-6C09-432F-84C0-63480AB46568}" type="slidenum">
              <a:rPr lang="sv-SE" smtClean="0"/>
              <a:t>4</a:t>
            </a:fld>
            <a:endParaRPr lang="sv-SE"/>
          </a:p>
        </p:txBody>
      </p:sp>
    </p:spTree>
    <p:extLst>
      <p:ext uri="{BB962C8B-B14F-4D97-AF65-F5344CB8AC3E}">
        <p14:creationId xmlns:p14="http://schemas.microsoft.com/office/powerpoint/2010/main" val="157018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3BD6193E-D940-497A-905E-4906A28A72B8}" type="slidenum">
              <a:rPr lang="sv-SE" smtClean="0"/>
              <a:t>5</a:t>
            </a:fld>
            <a:endParaRPr lang="sv-SE"/>
          </a:p>
        </p:txBody>
      </p:sp>
    </p:spTree>
    <p:extLst>
      <p:ext uri="{BB962C8B-B14F-4D97-AF65-F5344CB8AC3E}">
        <p14:creationId xmlns:p14="http://schemas.microsoft.com/office/powerpoint/2010/main" val="13203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C5A1DA-6B21-460F-BADE-CE33506F6B81}" type="slidenum">
              <a:rPr lang="sv-SE" smtClean="0"/>
              <a:t>6</a:t>
            </a:fld>
            <a:endParaRPr lang="sv-SE" dirty="0"/>
          </a:p>
        </p:txBody>
      </p:sp>
    </p:spTree>
    <p:extLst>
      <p:ext uri="{BB962C8B-B14F-4D97-AF65-F5344CB8AC3E}">
        <p14:creationId xmlns:p14="http://schemas.microsoft.com/office/powerpoint/2010/main" val="1283947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9"/>
          <p:cNvSpPr/>
          <p:nvPr userDrawn="1"/>
        </p:nvSpPr>
        <p:spPr>
          <a:xfrm>
            <a:off x="0" y="3141784"/>
            <a:ext cx="9161840" cy="576064"/>
          </a:xfrm>
          <a:prstGeom prst="rect">
            <a:avLst/>
          </a:prstGeom>
          <a:gradFill flip="none" rotWithShape="1">
            <a:gsLst>
              <a:gs pos="100000">
                <a:srgbClr val="275791">
                  <a:lumMod val="80000"/>
                </a:srgbClr>
              </a:gs>
              <a:gs pos="0">
                <a:srgbClr val="275791"/>
              </a:gs>
              <a:gs pos="20000">
                <a:srgbClr val="275791"/>
              </a:gs>
              <a:gs pos="80000">
                <a:srgbClr val="275791"/>
              </a:gs>
              <a:gs pos="50000">
                <a:srgbClr val="275791">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 name="Bildobjekt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9161840" cy="3141785"/>
          </a:xfrm>
          <a:prstGeom prst="rect">
            <a:avLst/>
          </a:prstGeom>
        </p:spPr>
      </p:pic>
      <p:sp>
        <p:nvSpPr>
          <p:cNvPr id="3" name="Subtitle 2"/>
          <p:cNvSpPr>
            <a:spLocks noGrp="1"/>
          </p:cNvSpPr>
          <p:nvPr>
            <p:ph type="subTitle" idx="1" hasCustomPrompt="1"/>
          </p:nvPr>
        </p:nvSpPr>
        <p:spPr>
          <a:xfrm>
            <a:off x="1647088" y="4653488"/>
            <a:ext cx="5472000" cy="11520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Name</a:t>
            </a:r>
          </a:p>
          <a:p>
            <a:r>
              <a:rPr lang="en-GB" noProof="0" dirty="0" smtClean="0"/>
              <a:t>Date</a:t>
            </a:r>
          </a:p>
          <a:p>
            <a:r>
              <a:rPr lang="en-GB" noProof="0" dirty="0" smtClean="0"/>
              <a:t>Location</a:t>
            </a:r>
          </a:p>
        </p:txBody>
      </p:sp>
      <p:pic>
        <p:nvPicPr>
          <p:cNvPr id="9" name="Picture 2" descr="C:\Users\malin.gustavsson\Documents\Logga\LOGO EL.MEDTECH PMS 300+54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07720" y="6363367"/>
            <a:ext cx="1258887" cy="4500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03238" y="3897536"/>
            <a:ext cx="8132264" cy="576263"/>
          </a:xfrm>
        </p:spPr>
        <p:txBody>
          <a:bodyPr anchor="b" anchorCtr="0"/>
          <a:lstStyle>
            <a:lvl1pPr algn="ctr">
              <a:defRPr/>
            </a:lvl1pPr>
          </a:lstStyle>
          <a:p>
            <a:r>
              <a:rPr lang="sv-SE" smtClean="0"/>
              <a:t>Klicka här för att ändra format</a:t>
            </a:r>
            <a:endParaRPr lang="en-GB" dirty="0"/>
          </a:p>
        </p:txBody>
      </p:sp>
    </p:spTree>
    <p:extLst>
      <p:ext uri="{BB962C8B-B14F-4D97-AF65-F5344CB8AC3E}">
        <p14:creationId xmlns:p14="http://schemas.microsoft.com/office/powerpoint/2010/main" val="22257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ra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3" name="Platshållare för datum 2"/>
          <p:cNvSpPr>
            <a:spLocks noGrp="1"/>
          </p:cNvSpPr>
          <p:nvPr>
            <p:ph type="dt" sz="half" idx="10"/>
          </p:nvPr>
        </p:nvSpPr>
        <p:spPr/>
        <p:txBody>
          <a:bodyPr/>
          <a:lstStyle/>
          <a:p>
            <a:r>
              <a:rPr lang="sv-SE" noProof="0" smtClean="0"/>
              <a:t>20160225</a:t>
            </a:r>
            <a:endParaRPr lang="en-GB" noProof="0" dirty="0"/>
          </a:p>
        </p:txBody>
      </p:sp>
      <p:sp>
        <p:nvSpPr>
          <p:cNvPr id="4" name="Platshållare för sidfot 3"/>
          <p:cNvSpPr>
            <a:spLocks noGrp="1"/>
          </p:cNvSpPr>
          <p:nvPr>
            <p:ph type="ftr" sz="quarter" idx="11"/>
          </p:nvPr>
        </p:nvSpPr>
        <p:spPr/>
        <p:txBody>
          <a:bodyPr/>
          <a:lstStyle/>
          <a:p>
            <a:endParaRPr lang="en-GB" noProof="0" dirty="0"/>
          </a:p>
        </p:txBody>
      </p:sp>
      <p:sp>
        <p:nvSpPr>
          <p:cNvPr id="5" name="Platshållare för bildnummer 4"/>
          <p:cNvSpPr>
            <a:spLocks noGrp="1"/>
          </p:cNvSpPr>
          <p:nvPr>
            <p:ph type="sldNum" sz="quarter" idx="12"/>
          </p:nvPr>
        </p:nvSpPr>
        <p:spPr/>
        <p:txBody>
          <a:bodyPr/>
          <a:lstStyle/>
          <a:p>
            <a:fld id="{23855720-8909-467D-A14E-7E9485621698}" type="slidenum">
              <a:rPr lang="en-GB" noProof="0" smtClean="0"/>
              <a:pPr/>
              <a:t>‹#›</a:t>
            </a:fld>
            <a:endParaRPr lang="en-GB" noProof="0" dirty="0"/>
          </a:p>
        </p:txBody>
      </p:sp>
    </p:spTree>
    <p:extLst>
      <p:ext uri="{BB962C8B-B14F-4D97-AF65-F5344CB8AC3E}">
        <p14:creationId xmlns:p14="http://schemas.microsoft.com/office/powerpoint/2010/main" val="345100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text + bild nerti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3" name="Platshållare för innehåll 2"/>
          <p:cNvSpPr>
            <a:spLocks noGrp="1"/>
          </p:cNvSpPr>
          <p:nvPr>
            <p:ph sz="half" idx="1"/>
          </p:nvPr>
        </p:nvSpPr>
        <p:spPr>
          <a:xfrm>
            <a:off x="524195" y="1340768"/>
            <a:ext cx="8036582" cy="1656184"/>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5" name="Platshållare för datum 4"/>
          <p:cNvSpPr>
            <a:spLocks noGrp="1"/>
          </p:cNvSpPr>
          <p:nvPr>
            <p:ph type="dt" sz="half" idx="10"/>
          </p:nvPr>
        </p:nvSpPr>
        <p:spPr/>
        <p:txBody>
          <a:bodyPr/>
          <a:lstStyle/>
          <a:p>
            <a:r>
              <a:rPr lang="sv-SE" noProof="0" smtClean="0"/>
              <a:t>20160225</a:t>
            </a:r>
            <a:endParaRPr lang="en-GB" noProof="0" dirty="0"/>
          </a:p>
        </p:txBody>
      </p:sp>
      <p:sp>
        <p:nvSpPr>
          <p:cNvPr id="6" name="Platshållare för sidfot 5"/>
          <p:cNvSpPr>
            <a:spLocks noGrp="1"/>
          </p:cNvSpPr>
          <p:nvPr>
            <p:ph type="ftr" sz="quarter" idx="11"/>
          </p:nvPr>
        </p:nvSpPr>
        <p:spPr/>
        <p:txBody>
          <a:bodyPr/>
          <a:lstStyle/>
          <a:p>
            <a:endParaRPr lang="en-GB" noProof="0" dirty="0"/>
          </a:p>
        </p:txBody>
      </p:sp>
      <p:sp>
        <p:nvSpPr>
          <p:cNvPr id="7" name="Platshållare för bildnummer 6"/>
          <p:cNvSpPr>
            <a:spLocks noGrp="1"/>
          </p:cNvSpPr>
          <p:nvPr>
            <p:ph type="sldNum" sz="quarter" idx="12"/>
          </p:nvPr>
        </p:nvSpPr>
        <p:spPr/>
        <p:txBody>
          <a:bodyPr/>
          <a:lstStyle/>
          <a:p>
            <a:fld id="{23855720-8909-467D-A14E-7E9485621698}" type="slidenum">
              <a:rPr lang="en-GB" noProof="0" smtClean="0"/>
              <a:pPr/>
              <a:t>‹#›</a:t>
            </a:fld>
            <a:endParaRPr lang="en-GB" noProof="0" dirty="0"/>
          </a:p>
        </p:txBody>
      </p:sp>
      <p:sp>
        <p:nvSpPr>
          <p:cNvPr id="9" name="Platshållare för bild 8"/>
          <p:cNvSpPr>
            <a:spLocks noGrp="1"/>
          </p:cNvSpPr>
          <p:nvPr>
            <p:ph type="pic" sz="quarter" idx="13"/>
          </p:nvPr>
        </p:nvSpPr>
        <p:spPr>
          <a:xfrm>
            <a:off x="517282" y="3212878"/>
            <a:ext cx="8043496" cy="2592387"/>
          </a:xfrm>
        </p:spPr>
        <p:txBody>
          <a:bodyPr/>
          <a:lstStyle/>
          <a:p>
            <a:r>
              <a:rPr lang="sv-SE" noProof="0" smtClean="0"/>
              <a:t>Klicka på ikonen för att lägga till en bild</a:t>
            </a:r>
            <a:endParaRPr lang="en-GB" noProof="0" dirty="0"/>
          </a:p>
        </p:txBody>
      </p:sp>
    </p:spTree>
    <p:extLst>
      <p:ext uri="{BB962C8B-B14F-4D97-AF65-F5344CB8AC3E}">
        <p14:creationId xmlns:p14="http://schemas.microsoft.com/office/powerpoint/2010/main" val="13499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0F0BE10-4599-4573-A106-E0000F4243E8}" type="datetime1">
              <a:rPr lang="en-US" smtClean="0"/>
              <a:t>9/11/2017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7488D7CF-9463-4DA3-87C8-6B2E7C31F026}" type="slidenum">
              <a:rPr lang="sv-SE" smtClean="0"/>
              <a:t>‹#›</a:t>
            </a:fld>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554" y="324337"/>
            <a:ext cx="1260000" cy="368491"/>
          </a:xfrm>
          <a:prstGeom prst="rect">
            <a:avLst/>
          </a:prstGeom>
        </p:spPr>
      </p:pic>
    </p:spTree>
    <p:extLst>
      <p:ext uri="{BB962C8B-B14F-4D97-AF65-F5344CB8AC3E}">
        <p14:creationId xmlns:p14="http://schemas.microsoft.com/office/powerpoint/2010/main" val="1685872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45F15BF1-1A13-4399-887D-D3404D8EDFE8}" type="datetime1">
              <a:rPr lang="en-US" smtClean="0"/>
              <a:t>9/11/2017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7488D7CF-9463-4DA3-87C8-6B2E7C31F026}" type="slidenum">
              <a:rPr lang="sv-SE" smtClean="0"/>
              <a:t>‹#›</a:t>
            </a:fld>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554" y="324337"/>
            <a:ext cx="1260000" cy="368491"/>
          </a:xfrm>
          <a:prstGeom prst="rect">
            <a:avLst/>
          </a:prstGeom>
        </p:spPr>
      </p:pic>
    </p:spTree>
    <p:extLst>
      <p:ext uri="{BB962C8B-B14F-4D97-AF65-F5344CB8AC3E}">
        <p14:creationId xmlns:p14="http://schemas.microsoft.com/office/powerpoint/2010/main" val="15829128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32C4B035-91E7-461E-8847-A76E70F73B29}" type="datetime1">
              <a:rPr lang="en-US" smtClean="0"/>
              <a:t>9/11/2017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7488D7CF-9463-4DA3-87C8-6B2E7C31F026}" type="slidenum">
              <a:rPr lang="sv-SE" smtClean="0"/>
              <a:t>‹#›</a:t>
            </a:fld>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554" y="324337"/>
            <a:ext cx="1260000" cy="368491"/>
          </a:xfrm>
          <a:prstGeom prst="rect">
            <a:avLst/>
          </a:prstGeom>
        </p:spPr>
      </p:pic>
    </p:spTree>
    <p:extLst>
      <p:ext uri="{BB962C8B-B14F-4D97-AF65-F5344CB8AC3E}">
        <p14:creationId xmlns:p14="http://schemas.microsoft.com/office/powerpoint/2010/main" val="6015185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noProof="0" smtClean="0"/>
              <a:t>20160225</a:t>
            </a:r>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7" name="Title 6"/>
          <p:cNvSpPr>
            <a:spLocks noGrp="1"/>
          </p:cNvSpPr>
          <p:nvPr>
            <p:ph type="title"/>
          </p:nvPr>
        </p:nvSpPr>
        <p:spPr/>
        <p:txBody>
          <a:bodyPr/>
          <a:lstStyle/>
          <a:p>
            <a:r>
              <a:rPr lang="sv-SE" smtClean="0"/>
              <a:t>Klicka här för att ändra format</a:t>
            </a:r>
            <a:endParaRPr lang="en-GB" dirty="0"/>
          </a:p>
        </p:txBody>
      </p:sp>
      <p:sp>
        <p:nvSpPr>
          <p:cNvPr id="3" name="Content Placeholder 2"/>
          <p:cNvSpPr>
            <a:spLocks noGrp="1"/>
          </p:cNvSpPr>
          <p:nvPr>
            <p:ph sz="quarter" idx="13"/>
          </p:nvPr>
        </p:nvSpPr>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Tree>
    <p:extLst>
      <p:ext uri="{BB962C8B-B14F-4D97-AF65-F5344CB8AC3E}">
        <p14:creationId xmlns:p14="http://schemas.microsoft.com/office/powerpoint/2010/main" val="349820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Klicka här för att ändra format</a:t>
            </a:r>
            <a:endParaRPr lang="en-GB" noProof="0" dirty="0"/>
          </a:p>
        </p:txBody>
      </p:sp>
      <p:sp>
        <p:nvSpPr>
          <p:cNvPr id="3" name="Date Placeholder 2"/>
          <p:cNvSpPr>
            <a:spLocks noGrp="1"/>
          </p:cNvSpPr>
          <p:nvPr>
            <p:ph type="dt" sz="half" idx="10"/>
          </p:nvPr>
        </p:nvSpPr>
        <p:spPr/>
        <p:txBody>
          <a:bodyPr/>
          <a:lstStyle/>
          <a:p>
            <a:r>
              <a:rPr lang="sv-SE" noProof="0" smtClean="0"/>
              <a:t>20160225</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41A79F82-3B39-48E0-94E0-CC45D55468D4}" type="slidenum">
              <a:rPr lang="en-GB" noProof="0" smtClean="0"/>
              <a:t>‹#›</a:t>
            </a:fld>
            <a:endParaRPr lang="en-GB" noProof="0" dirty="0"/>
          </a:p>
        </p:txBody>
      </p:sp>
    </p:spTree>
    <p:extLst>
      <p:ext uri="{BB962C8B-B14F-4D97-AF65-F5344CB8AC3E}">
        <p14:creationId xmlns:p14="http://schemas.microsoft.com/office/powerpoint/2010/main" val="41067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noProof="0" smtClean="0"/>
              <a:t>20160225</a:t>
            </a:r>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8" name="Title 7"/>
          <p:cNvSpPr>
            <a:spLocks noGrp="1"/>
          </p:cNvSpPr>
          <p:nvPr>
            <p:ph type="title"/>
          </p:nvPr>
        </p:nvSpPr>
        <p:spPr/>
        <p:txBody>
          <a:bodyPr/>
          <a:lstStyle/>
          <a:p>
            <a:r>
              <a:rPr lang="sv-SE" smtClean="0"/>
              <a:t>Klicka här för att ändra format</a:t>
            </a:r>
            <a:endParaRPr lang="en-GB"/>
          </a:p>
        </p:txBody>
      </p:sp>
      <p:sp>
        <p:nvSpPr>
          <p:cNvPr id="10" name="Content Placeholder 9"/>
          <p:cNvSpPr>
            <a:spLocks noGrp="1"/>
          </p:cNvSpPr>
          <p:nvPr>
            <p:ph sz="quarter" idx="13"/>
          </p:nvPr>
        </p:nvSpPr>
        <p:spPr>
          <a:xfrm>
            <a:off x="503238" y="1304925"/>
            <a:ext cx="4006850" cy="450056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
        <p:nvSpPr>
          <p:cNvPr id="12" name="Content Placeholder 11"/>
          <p:cNvSpPr>
            <a:spLocks noGrp="1"/>
          </p:cNvSpPr>
          <p:nvPr>
            <p:ph sz="quarter" idx="14"/>
          </p:nvPr>
        </p:nvSpPr>
        <p:spPr>
          <a:xfrm>
            <a:off x="4625975" y="1304925"/>
            <a:ext cx="4006800" cy="450056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Tree>
    <p:extLst>
      <p:ext uri="{BB962C8B-B14F-4D97-AF65-F5344CB8AC3E}">
        <p14:creationId xmlns:p14="http://schemas.microsoft.com/office/powerpoint/2010/main" val="246283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hög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noProof="0" smtClean="0"/>
              <a:t>20160225</a:t>
            </a:r>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8" name="Title 7"/>
          <p:cNvSpPr>
            <a:spLocks noGrp="1"/>
          </p:cNvSpPr>
          <p:nvPr>
            <p:ph type="title"/>
          </p:nvPr>
        </p:nvSpPr>
        <p:spPr/>
        <p:txBody>
          <a:bodyPr/>
          <a:lstStyle/>
          <a:p>
            <a:r>
              <a:rPr lang="sv-SE" smtClean="0"/>
              <a:t>Klicka här för att ändra format</a:t>
            </a:r>
            <a:endParaRPr lang="en-GB"/>
          </a:p>
        </p:txBody>
      </p:sp>
      <p:sp>
        <p:nvSpPr>
          <p:cNvPr id="10" name="Content Placeholder 9"/>
          <p:cNvSpPr>
            <a:spLocks noGrp="1"/>
          </p:cNvSpPr>
          <p:nvPr>
            <p:ph sz="quarter" idx="13"/>
          </p:nvPr>
        </p:nvSpPr>
        <p:spPr>
          <a:xfrm>
            <a:off x="503238" y="1304925"/>
            <a:ext cx="5104800" cy="450056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
        <p:nvSpPr>
          <p:cNvPr id="3" name="Picture Placeholder 2"/>
          <p:cNvSpPr>
            <a:spLocks noGrp="1"/>
          </p:cNvSpPr>
          <p:nvPr>
            <p:ph type="pic" sz="quarter" idx="14"/>
          </p:nvPr>
        </p:nvSpPr>
        <p:spPr>
          <a:xfrm>
            <a:off x="5729288" y="1304925"/>
            <a:ext cx="2911475" cy="4500563"/>
          </a:xfrm>
        </p:spPr>
        <p:txBody>
          <a:bodyPr/>
          <a:lstStyle/>
          <a:p>
            <a:r>
              <a:rPr lang="sv-SE" smtClean="0"/>
              <a:t>Klicka på ikonen för att lägga till en bild</a:t>
            </a:r>
            <a:endParaRPr lang="en-GB"/>
          </a:p>
        </p:txBody>
      </p:sp>
    </p:spTree>
    <p:extLst>
      <p:ext uri="{BB962C8B-B14F-4D97-AF65-F5344CB8AC3E}">
        <p14:creationId xmlns:p14="http://schemas.microsoft.com/office/powerpoint/2010/main" val="231769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text + bild hög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noProof="0" smtClean="0"/>
              <a:t>20160225</a:t>
            </a:r>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8" name="Title 7"/>
          <p:cNvSpPr>
            <a:spLocks noGrp="1"/>
          </p:cNvSpPr>
          <p:nvPr>
            <p:ph type="title"/>
          </p:nvPr>
        </p:nvSpPr>
        <p:spPr/>
        <p:txBody>
          <a:bodyPr/>
          <a:lstStyle/>
          <a:p>
            <a:r>
              <a:rPr lang="sv-SE" smtClean="0"/>
              <a:t>Klicka här för att ändra format</a:t>
            </a:r>
            <a:endParaRPr lang="en-GB"/>
          </a:p>
        </p:txBody>
      </p:sp>
      <p:sp>
        <p:nvSpPr>
          <p:cNvPr id="10" name="Content Placeholder 9"/>
          <p:cNvSpPr>
            <a:spLocks noGrp="1"/>
          </p:cNvSpPr>
          <p:nvPr>
            <p:ph sz="quarter" idx="13"/>
          </p:nvPr>
        </p:nvSpPr>
        <p:spPr>
          <a:xfrm>
            <a:off x="503237" y="1304926"/>
            <a:ext cx="8137525" cy="165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
        <p:nvSpPr>
          <p:cNvPr id="3" name="Picture Placeholder 2"/>
          <p:cNvSpPr>
            <a:spLocks noGrp="1"/>
          </p:cNvSpPr>
          <p:nvPr>
            <p:ph type="pic" sz="quarter" idx="14"/>
          </p:nvPr>
        </p:nvSpPr>
        <p:spPr>
          <a:xfrm>
            <a:off x="503238" y="3290276"/>
            <a:ext cx="8137525" cy="2592000"/>
          </a:xfrm>
        </p:spPr>
        <p:txBody>
          <a:bodyPr/>
          <a:lstStyle/>
          <a:p>
            <a:r>
              <a:rPr lang="sv-SE" smtClean="0"/>
              <a:t>Klicka på ikonen för att lägga till en bild</a:t>
            </a:r>
            <a:endParaRPr lang="en-GB"/>
          </a:p>
        </p:txBody>
      </p:sp>
    </p:spTree>
    <p:extLst>
      <p:ext uri="{BB962C8B-B14F-4D97-AF65-F5344CB8AC3E}">
        <p14:creationId xmlns:p14="http://schemas.microsoft.com/office/powerpoint/2010/main" val="189812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noProof="0" smtClean="0"/>
              <a:t>20160225</a:t>
            </a:r>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7" name="Title 6"/>
          <p:cNvSpPr>
            <a:spLocks noGrp="1"/>
          </p:cNvSpPr>
          <p:nvPr>
            <p:ph type="title"/>
          </p:nvPr>
        </p:nvSpPr>
        <p:spPr/>
        <p:txBody>
          <a:bodyPr/>
          <a:lstStyle/>
          <a:p>
            <a:r>
              <a:rPr lang="sv-SE" smtClean="0"/>
              <a:t>Klicka här för att ändra format</a:t>
            </a:r>
            <a:endParaRPr lang="en-GB" dirty="0"/>
          </a:p>
        </p:txBody>
      </p:sp>
      <p:sp>
        <p:nvSpPr>
          <p:cNvPr id="3" name="Chart Placeholder 2"/>
          <p:cNvSpPr>
            <a:spLocks noGrp="1"/>
          </p:cNvSpPr>
          <p:nvPr>
            <p:ph type="chart" sz="quarter" idx="13"/>
          </p:nvPr>
        </p:nvSpPr>
        <p:spPr/>
        <p:txBody>
          <a:bodyPr/>
          <a:lstStyle/>
          <a:p>
            <a:r>
              <a:rPr lang="sv-SE" smtClean="0"/>
              <a:t>Klicka på ikonen för att lägga till ett diagram</a:t>
            </a:r>
            <a:endParaRPr lang="en-GB"/>
          </a:p>
        </p:txBody>
      </p:sp>
    </p:spTree>
    <p:extLst>
      <p:ext uri="{BB962C8B-B14F-4D97-AF65-F5344CB8AC3E}">
        <p14:creationId xmlns:p14="http://schemas.microsoft.com/office/powerpoint/2010/main" val="127855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3238" y="1184313"/>
            <a:ext cx="4006800" cy="640800"/>
          </a:xfrm>
        </p:spPr>
        <p:txBody>
          <a:bodyPr vert="horz" lIns="0" tIns="0" rIns="0" bIns="0" rtlCol="0" anchor="b">
            <a:noAutofit/>
          </a:bodyPr>
          <a:lstStyle>
            <a:lvl1pPr>
              <a:defRPr lang="en-GB" b="1" noProof="0" dirty="0" smtClean="0"/>
            </a:lvl1pPr>
          </a:lstStyle>
          <a:p>
            <a:pPr marL="0" lvl="0" indent="0" defTabSz="914400">
              <a:spcBef>
                <a:spcPct val="20000"/>
              </a:spcBef>
              <a:buNone/>
            </a:pPr>
            <a:r>
              <a:rPr lang="sv-SE" noProof="0" smtClean="0"/>
              <a:t>Klicka här för att ändra format på bakgrundstexten</a:t>
            </a:r>
          </a:p>
        </p:txBody>
      </p:sp>
      <p:sp>
        <p:nvSpPr>
          <p:cNvPr id="4" name="Content Placeholder 3"/>
          <p:cNvSpPr>
            <a:spLocks noGrp="1"/>
          </p:cNvSpPr>
          <p:nvPr>
            <p:ph sz="half" idx="2"/>
          </p:nvPr>
        </p:nvSpPr>
        <p:spPr>
          <a:xfrm>
            <a:off x="503238" y="1825113"/>
            <a:ext cx="4006800" cy="3962200"/>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a:lvl5pPr>
          </a:lstStyle>
          <a:p>
            <a:pPr marL="0" lvl="0" indent="0" defTabSz="914400">
              <a:spcBef>
                <a:spcPct val="20000"/>
              </a:spcBef>
              <a:buNone/>
            </a:pPr>
            <a:r>
              <a:rPr lang="sv-SE" noProof="0" smtClean="0"/>
              <a:t>Klicka här för att ändra format på bakgrundstexten</a:t>
            </a:r>
          </a:p>
          <a:p>
            <a:pPr marL="0" lvl="1" indent="0" defTabSz="914400">
              <a:spcBef>
                <a:spcPct val="20000"/>
              </a:spcBef>
              <a:buNone/>
            </a:pPr>
            <a:r>
              <a:rPr lang="sv-SE" noProof="0" smtClean="0"/>
              <a:t>Nivå två</a:t>
            </a:r>
          </a:p>
          <a:p>
            <a:pPr marL="0" lvl="2" indent="0" defTabSz="914400">
              <a:spcBef>
                <a:spcPct val="20000"/>
              </a:spcBef>
              <a:buNone/>
            </a:pPr>
            <a:r>
              <a:rPr lang="sv-SE" noProof="0" smtClean="0"/>
              <a:t>Nivå tre</a:t>
            </a:r>
          </a:p>
          <a:p>
            <a:pPr marL="0" lvl="3" indent="0" defTabSz="914400">
              <a:spcBef>
                <a:spcPct val="20000"/>
              </a:spcBef>
              <a:buNone/>
            </a:pPr>
            <a:r>
              <a:rPr lang="sv-SE" noProof="0" smtClean="0"/>
              <a:t>Nivå fyra</a:t>
            </a:r>
          </a:p>
          <a:p>
            <a:pPr marL="0" lvl="4" indent="0" defTabSz="914400">
              <a:spcBef>
                <a:spcPct val="20000"/>
              </a:spcBef>
              <a:buNone/>
            </a:pPr>
            <a:r>
              <a:rPr lang="sv-SE" noProof="0" smtClean="0"/>
              <a:t>Nivå fem</a:t>
            </a:r>
            <a:endParaRPr lang="en-GB" noProof="0" dirty="0"/>
          </a:p>
        </p:txBody>
      </p:sp>
      <p:sp>
        <p:nvSpPr>
          <p:cNvPr id="5" name="Text Placeholder 4"/>
          <p:cNvSpPr>
            <a:spLocks noGrp="1"/>
          </p:cNvSpPr>
          <p:nvPr>
            <p:ph type="body" sz="quarter" idx="3"/>
          </p:nvPr>
        </p:nvSpPr>
        <p:spPr>
          <a:xfrm>
            <a:off x="4634519" y="1184313"/>
            <a:ext cx="4006800" cy="640800"/>
          </a:xfrm>
        </p:spPr>
        <p:txBody>
          <a:bodyPr vert="horz" lIns="0" tIns="0" rIns="0" bIns="0" rtlCol="0" anchor="b">
            <a:noAutofit/>
          </a:bodyPr>
          <a:lstStyle>
            <a:lvl1pPr>
              <a:defRPr lang="en-GB" b="1" noProof="0" dirty="0" smtClean="0"/>
            </a:lvl1pPr>
          </a:lstStyle>
          <a:p>
            <a:pPr marL="0" lvl="0" indent="0" defTabSz="914400">
              <a:spcBef>
                <a:spcPct val="20000"/>
              </a:spcBef>
              <a:buNone/>
            </a:pPr>
            <a:r>
              <a:rPr lang="sv-SE" noProof="0" smtClean="0"/>
              <a:t>Klicka här för att ändra format på bakgrundstexten</a:t>
            </a:r>
          </a:p>
        </p:txBody>
      </p:sp>
      <p:sp>
        <p:nvSpPr>
          <p:cNvPr id="6" name="Content Placeholder 5"/>
          <p:cNvSpPr>
            <a:spLocks noGrp="1"/>
          </p:cNvSpPr>
          <p:nvPr>
            <p:ph sz="quarter" idx="4"/>
          </p:nvPr>
        </p:nvSpPr>
        <p:spPr>
          <a:xfrm>
            <a:off x="4634519" y="1825113"/>
            <a:ext cx="4006800" cy="3962375"/>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a:lvl5pPr>
          </a:lstStyle>
          <a:p>
            <a:pPr marL="0" lvl="0" indent="0" defTabSz="914400">
              <a:spcBef>
                <a:spcPct val="20000"/>
              </a:spcBef>
              <a:buNone/>
            </a:pPr>
            <a:r>
              <a:rPr lang="sv-SE" noProof="0" smtClean="0"/>
              <a:t>Klicka här för att ändra format på bakgrundstexten</a:t>
            </a:r>
          </a:p>
          <a:p>
            <a:pPr marL="0" lvl="1" indent="0" defTabSz="914400">
              <a:spcBef>
                <a:spcPct val="20000"/>
              </a:spcBef>
              <a:buNone/>
            </a:pPr>
            <a:r>
              <a:rPr lang="sv-SE" noProof="0" smtClean="0"/>
              <a:t>Nivå två</a:t>
            </a:r>
          </a:p>
          <a:p>
            <a:pPr marL="0" lvl="2" indent="0" defTabSz="914400">
              <a:spcBef>
                <a:spcPct val="20000"/>
              </a:spcBef>
              <a:buNone/>
            </a:pPr>
            <a:r>
              <a:rPr lang="sv-SE" noProof="0" smtClean="0"/>
              <a:t>Nivå tre</a:t>
            </a:r>
          </a:p>
          <a:p>
            <a:pPr marL="0" lvl="3" indent="0" defTabSz="914400">
              <a:spcBef>
                <a:spcPct val="20000"/>
              </a:spcBef>
              <a:buNone/>
            </a:pPr>
            <a:r>
              <a:rPr lang="sv-SE" noProof="0" smtClean="0"/>
              <a:t>Nivå fyra</a:t>
            </a:r>
          </a:p>
          <a:p>
            <a:pPr marL="0" lvl="4" indent="0" defTabSz="914400">
              <a:spcBef>
                <a:spcPct val="20000"/>
              </a:spcBef>
              <a:buNone/>
            </a:pPr>
            <a:r>
              <a:rPr lang="sv-SE" noProof="0" smtClean="0"/>
              <a:t>Nivå fem</a:t>
            </a:r>
            <a:endParaRPr lang="en-GB" noProof="0" dirty="0"/>
          </a:p>
        </p:txBody>
      </p:sp>
      <p:sp>
        <p:nvSpPr>
          <p:cNvPr id="7" name="Date Placeholder 6"/>
          <p:cNvSpPr>
            <a:spLocks noGrp="1"/>
          </p:cNvSpPr>
          <p:nvPr>
            <p:ph type="dt" sz="half" idx="10"/>
          </p:nvPr>
        </p:nvSpPr>
        <p:spPr/>
        <p:txBody>
          <a:bodyPr/>
          <a:lstStyle/>
          <a:p>
            <a:r>
              <a:rPr lang="sv-SE" noProof="0" smtClean="0"/>
              <a:t>20160225</a:t>
            </a:r>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10" name="Title 9"/>
          <p:cNvSpPr>
            <a:spLocks noGrp="1"/>
          </p:cNvSpPr>
          <p:nvPr>
            <p:ph type="title"/>
          </p:nvPr>
        </p:nvSpPr>
        <p:spPr/>
        <p:txBody>
          <a:bodyPr/>
          <a:lstStyle/>
          <a:p>
            <a:r>
              <a:rPr lang="sv-SE" smtClean="0"/>
              <a:t>Klicka här för att ändra format</a:t>
            </a:r>
            <a:endParaRPr lang="en-GB"/>
          </a:p>
        </p:txBody>
      </p:sp>
    </p:spTree>
    <p:extLst>
      <p:ext uri="{BB962C8B-B14F-4D97-AF65-F5344CB8AC3E}">
        <p14:creationId xmlns:p14="http://schemas.microsoft.com/office/powerpoint/2010/main" val="316258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noProof="0" smtClean="0"/>
              <a:t>20160225</a:t>
            </a:r>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41A79F82-3B39-48E0-94E0-CC45D55468D4}" type="slidenum">
              <a:rPr lang="en-GB" noProof="0" smtClean="0"/>
              <a:t>‹#›</a:t>
            </a:fld>
            <a:endParaRPr lang="en-GB" noProof="0" dirty="0"/>
          </a:p>
        </p:txBody>
      </p:sp>
    </p:spTree>
    <p:extLst>
      <p:ext uri="{BB962C8B-B14F-4D97-AF65-F5344CB8AC3E}">
        <p14:creationId xmlns:p14="http://schemas.microsoft.com/office/powerpoint/2010/main" val="207509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308725"/>
            <a:ext cx="9144000" cy="549275"/>
          </a:xfrm>
          <a:prstGeom prst="rect">
            <a:avLst/>
          </a:prstGeom>
          <a:gradFill flip="none" rotWithShape="1">
            <a:gsLst>
              <a:gs pos="100000">
                <a:srgbClr val="275791"/>
              </a:gs>
              <a:gs pos="0">
                <a:srgbClr val="275791"/>
              </a:gs>
              <a:gs pos="20000">
                <a:srgbClr val="275791"/>
              </a:gs>
              <a:gs pos="80000">
                <a:srgbClr val="275791"/>
              </a:gs>
              <a:gs pos="50000">
                <a:srgbClr val="275791">
                  <a:alpha val="24706"/>
                  <a:lumMod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Placeholder 1"/>
          <p:cNvSpPr>
            <a:spLocks noGrp="1"/>
          </p:cNvSpPr>
          <p:nvPr>
            <p:ph type="title"/>
          </p:nvPr>
        </p:nvSpPr>
        <p:spPr>
          <a:xfrm>
            <a:off x="505868" y="476250"/>
            <a:ext cx="8132264" cy="576263"/>
          </a:xfrm>
          <a:prstGeom prst="rect">
            <a:avLst/>
          </a:prstGeom>
        </p:spPr>
        <p:txBody>
          <a:bodyPr vert="horz" lIns="0" tIns="0" rIns="0" bIns="0" rtlCol="0" anchor="t">
            <a:noAutofit/>
          </a:bodyPr>
          <a:lstStyle/>
          <a:p>
            <a:pPr lvl="0" defTabSz="91440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sp>
        <p:nvSpPr>
          <p:cNvPr id="3" name="Text Placeholder 2"/>
          <p:cNvSpPr>
            <a:spLocks noGrp="1"/>
          </p:cNvSpPr>
          <p:nvPr>
            <p:ph type="body" idx="1"/>
          </p:nvPr>
        </p:nvSpPr>
        <p:spPr>
          <a:xfrm>
            <a:off x="505868" y="1304925"/>
            <a:ext cx="8132264" cy="4500000"/>
          </a:xfrm>
          <a:prstGeom prst="rect">
            <a:avLst/>
          </a:prstGeom>
        </p:spPr>
        <p:txBody>
          <a:bodyPr vert="horz" lIns="0" tIns="0" rIns="0" bIns="0" rtlCol="0">
            <a:noAutofit/>
          </a:bodyPr>
          <a:lstStyle/>
          <a:p>
            <a:pPr marL="0" lvl="0" indent="0" defTabSz="914400">
              <a:spcBef>
                <a:spcPct val="20000"/>
              </a:spcBef>
              <a:buNone/>
            </a:pPr>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marL="285750" lvl="1" indent="-285750" defTabSz="914400">
              <a:spcBef>
                <a:spcPct val="20000"/>
              </a:spcBef>
            </a:pPr>
            <a:r>
              <a:rPr lang="en-GB" noProof="0" dirty="0" err="1" smtClean="0"/>
              <a:t>Nivå</a:t>
            </a:r>
            <a:r>
              <a:rPr lang="en-GB" noProof="0" dirty="0" smtClean="0"/>
              <a:t> </a:t>
            </a:r>
            <a:r>
              <a:rPr lang="en-GB" noProof="0" dirty="0" err="1" smtClean="0"/>
              <a:t>två</a:t>
            </a:r>
            <a:endParaRPr lang="en-GB" noProof="0" dirty="0" smtClean="0"/>
          </a:p>
          <a:p>
            <a:pPr marL="544513" lvl="2" indent="-228600" defTabSz="914400">
              <a:spcBef>
                <a:spcPct val="20000"/>
              </a:spcBef>
              <a:buChar char="–"/>
            </a:pPr>
            <a:r>
              <a:rPr lang="en-GB" noProof="0" dirty="0" err="1" smtClean="0"/>
              <a:t>Nivå</a:t>
            </a:r>
            <a:r>
              <a:rPr lang="en-GB" noProof="0" dirty="0" smtClean="0"/>
              <a:t> </a:t>
            </a:r>
            <a:r>
              <a:rPr lang="en-GB" noProof="0" dirty="0" err="1" smtClean="0"/>
              <a:t>tre</a:t>
            </a:r>
            <a:endParaRPr lang="en-GB" noProof="0" dirty="0" smtClean="0"/>
          </a:p>
          <a:p>
            <a:pPr marL="798513" lvl="3" indent="-228600" defTabSz="914400">
              <a:spcBef>
                <a:spcPct val="20000"/>
              </a:spcBef>
              <a:buFont typeface="Courier New" panose="02070309020205020404" pitchFamily="49" charset="0"/>
              <a:buChar char="o"/>
            </a:pPr>
            <a:r>
              <a:rPr lang="en-GB" noProof="0" dirty="0" err="1" smtClean="0"/>
              <a:t>Nivå</a:t>
            </a:r>
            <a:r>
              <a:rPr lang="en-GB" noProof="0" dirty="0" smtClean="0"/>
              <a:t> </a:t>
            </a:r>
            <a:r>
              <a:rPr lang="en-GB" noProof="0" dirty="0" err="1" smtClean="0"/>
              <a:t>fyra</a:t>
            </a:r>
            <a:endParaRPr lang="en-GB" noProof="0" dirty="0" smtClean="0"/>
          </a:p>
          <a:p>
            <a:pPr marL="985838" lvl="4" indent="-228600" defTabSz="914400">
              <a:spcBef>
                <a:spcPct val="20000"/>
              </a:spcBef>
              <a:buChar char="»"/>
            </a:pPr>
            <a:r>
              <a:rPr lang="en-GB" noProof="0" dirty="0" err="1" smtClean="0"/>
              <a:t>Nivå</a:t>
            </a:r>
            <a:r>
              <a:rPr lang="en-GB" noProof="0" dirty="0" smtClean="0"/>
              <a:t> fem</a:t>
            </a:r>
            <a:endParaRPr lang="en-GB" noProof="0" dirty="0"/>
          </a:p>
        </p:txBody>
      </p:sp>
      <p:sp>
        <p:nvSpPr>
          <p:cNvPr id="4" name="Date Placeholder 3"/>
          <p:cNvSpPr>
            <a:spLocks noGrp="1"/>
          </p:cNvSpPr>
          <p:nvPr>
            <p:ph type="dt" sz="half" idx="2"/>
          </p:nvPr>
        </p:nvSpPr>
        <p:spPr>
          <a:xfrm>
            <a:off x="505868" y="6448916"/>
            <a:ext cx="1150994" cy="365125"/>
          </a:xfrm>
          <a:prstGeom prst="rect">
            <a:avLst/>
          </a:prstGeom>
        </p:spPr>
        <p:txBody>
          <a:bodyPr vert="horz" lIns="91440" tIns="45720" rIns="91440" bIns="45720" rtlCol="0" anchor="ctr">
            <a:noAutofit/>
          </a:bodyPr>
          <a:lstStyle>
            <a:lvl1pPr>
              <a:defRPr lang="en-GB" sz="1200" smtClean="0">
                <a:solidFill>
                  <a:schemeClr val="bg1"/>
                </a:solidFill>
              </a:defRPr>
            </a:lvl1pPr>
          </a:lstStyle>
          <a:p>
            <a:r>
              <a:rPr lang="sv-SE" smtClean="0"/>
              <a:t>20160225</a:t>
            </a:r>
            <a:endParaRPr lang="sv-SE" dirty="0"/>
          </a:p>
        </p:txBody>
      </p:sp>
      <p:sp>
        <p:nvSpPr>
          <p:cNvPr id="5" name="Footer Placeholder 4"/>
          <p:cNvSpPr>
            <a:spLocks noGrp="1"/>
          </p:cNvSpPr>
          <p:nvPr>
            <p:ph type="ftr" sz="quarter" idx="3"/>
          </p:nvPr>
        </p:nvSpPr>
        <p:spPr>
          <a:xfrm>
            <a:off x="1763712" y="6456486"/>
            <a:ext cx="5076825" cy="365125"/>
          </a:xfrm>
          <a:prstGeom prst="rect">
            <a:avLst/>
          </a:prstGeom>
        </p:spPr>
        <p:txBody>
          <a:bodyPr vert="horz" lIns="91440" tIns="45720" rIns="91440" bIns="45720" rtlCol="0" anchor="ctr">
            <a:noAutofit/>
          </a:bodyPr>
          <a:lstStyle>
            <a:lvl1pPr>
              <a:defRPr lang="en-GB" sz="1200" dirty="0">
                <a:solidFill>
                  <a:schemeClr val="bg1"/>
                </a:solidFill>
              </a:defRPr>
            </a:lvl1pPr>
          </a:lstStyle>
          <a:p>
            <a:pPr algn="ctr"/>
            <a:endParaRPr lang="sv-SE"/>
          </a:p>
        </p:txBody>
      </p:sp>
      <p:sp>
        <p:nvSpPr>
          <p:cNvPr id="6" name="Slide Number Placeholder 5"/>
          <p:cNvSpPr>
            <a:spLocks noGrp="1"/>
          </p:cNvSpPr>
          <p:nvPr>
            <p:ph type="sldNum" sz="quarter" idx="4"/>
          </p:nvPr>
        </p:nvSpPr>
        <p:spPr>
          <a:xfrm>
            <a:off x="34925" y="6453188"/>
            <a:ext cx="470943" cy="368423"/>
          </a:xfrm>
          <a:prstGeom prst="rect">
            <a:avLst/>
          </a:prstGeom>
        </p:spPr>
        <p:txBody>
          <a:bodyPr vert="horz" lIns="91440" tIns="45720" rIns="91440" bIns="45720" rtlCol="0" anchor="ctr">
            <a:noAutofit/>
          </a:bodyPr>
          <a:lstStyle>
            <a:lvl1pPr>
              <a:defRPr lang="en-GB" sz="1200" smtClean="0">
                <a:solidFill>
                  <a:schemeClr val="bg1"/>
                </a:solidFill>
              </a:defRPr>
            </a:lvl1pPr>
          </a:lstStyle>
          <a:p>
            <a:pPr algn="r"/>
            <a:fld id="{41A79F82-3B39-48E0-94E0-CC45D55468D4}" type="slidenum">
              <a:rPr lang="sv-SE" smtClean="0"/>
              <a:pPr algn="r"/>
              <a:t>‹#›</a:t>
            </a:fld>
            <a:endParaRPr lang="sv-SE" dirty="0"/>
          </a:p>
        </p:txBody>
      </p:sp>
      <p:pic>
        <p:nvPicPr>
          <p:cNvPr id="8" name="Picture 3" descr="C:\Users\malin.gustavsson\AppData\Local\Microsoft\Windows\Temporary Internet Files\Content.Outlook\CGRSYJK0\LOGO EL.MEDTECH ne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19686" y="6382474"/>
            <a:ext cx="1224134" cy="43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61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6" r:id="rId5"/>
    <p:sldLayoutId id="2147483657" r:id="rId6"/>
    <p:sldLayoutId id="2147483658" r:id="rId7"/>
    <p:sldLayoutId id="2147483653" r:id="rId8"/>
    <p:sldLayoutId id="2147483655"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lang="en-GB" sz="2400" b="1" kern="1200" noProof="0" dirty="0">
          <a:solidFill>
            <a:schemeClr val="tx1"/>
          </a:solidFill>
          <a:latin typeface="Arial" pitchFamily="34" charset="0"/>
          <a:ea typeface="+mj-ea"/>
          <a:cs typeface="Arial"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GB" sz="2000" kern="1200" baseline="0" noProof="0" dirty="0" smtClean="0">
          <a:solidFill>
            <a:schemeClr val="tx1"/>
          </a:solidFill>
          <a:latin typeface="Arial" pitchFamily="34" charset="0"/>
          <a:ea typeface="+mn-ea"/>
          <a:cs typeface="Arial"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en-GB" sz="2000" kern="1200" noProof="0" dirty="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en-GB" sz="2000" kern="1200" noProof="0" dirty="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lang="en-GB" sz="2000" kern="1200" noProof="0" dirty="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lang="en-GB" sz="2000" kern="1200" noProof="0" dirty="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292" userDrawn="1">
          <p15:clr>
            <a:srgbClr val="F26B43"/>
          </p15:clr>
        </p15:guide>
        <p15:guide id="4" orient="horz" pos="4065" userDrawn="1">
          <p15:clr>
            <a:srgbClr val="F26B43"/>
          </p15:clr>
        </p15:guide>
        <p15:guide id="5" orient="horz" pos="3657" userDrawn="1">
          <p15:clr>
            <a:srgbClr val="F26B43"/>
          </p15:clr>
        </p15:guide>
        <p15:guide id="6" orient="horz" pos="822" userDrawn="1">
          <p15:clr>
            <a:srgbClr val="F26B43"/>
          </p15:clr>
        </p15:guide>
        <p15:guide id="7" orient="horz" pos="663" userDrawn="1">
          <p15:clr>
            <a:srgbClr val="F26B43"/>
          </p15:clr>
        </p15:guide>
        <p15:guide id="8" orient="horz" pos="300" userDrawn="1">
          <p15:clr>
            <a:srgbClr val="F26B43"/>
          </p15:clr>
        </p15:guide>
        <p15:guide id="9" pos="5443" userDrawn="1">
          <p15:clr>
            <a:srgbClr val="F26B43"/>
          </p15:clr>
        </p15:guide>
        <p15:guide id="10" pos="317" userDrawn="1">
          <p15:clr>
            <a:srgbClr val="F26B43"/>
          </p15:clr>
        </p15:guide>
        <p15:guide id="11" pos="748" userDrawn="1">
          <p15:clr>
            <a:srgbClr val="F26B43"/>
          </p15:clr>
        </p15:guide>
        <p15:guide id="12" pos="1111" userDrawn="1">
          <p15:clr>
            <a:srgbClr val="F26B43"/>
          </p15:clr>
        </p15:guide>
        <p15:guide id="13" pos="4309" userDrawn="1">
          <p15:clr>
            <a:srgbClr val="F26B43"/>
          </p15:clr>
        </p15:guide>
        <p15:guide id="14" pos="4921" userDrawn="1">
          <p15:clr>
            <a:srgbClr val="F26B43"/>
          </p15:clr>
        </p15:guide>
        <p15:guide id="16" orient="horz" userDrawn="1">
          <p15:clr>
            <a:srgbClr val="F26B43"/>
          </p15:clr>
        </p15:guide>
        <p15:guide id="17" orient="horz" pos="3974" userDrawn="1">
          <p15:clr>
            <a:srgbClr val="F26B43"/>
          </p15:clr>
        </p15:guide>
        <p15:guide id="18" pos="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47088" y="4653488"/>
            <a:ext cx="5472000" cy="1847896"/>
          </a:xfrm>
        </p:spPr>
        <p:txBody>
          <a:bodyPr/>
          <a:lstStyle/>
          <a:p>
            <a:pPr lvl="0"/>
            <a:endParaRPr lang="en-GB" noProof="0" dirty="0" smtClean="0"/>
          </a:p>
          <a:p>
            <a:pPr lvl="0"/>
            <a:r>
              <a:rPr lang="en-GB" noProof="0" dirty="0" smtClean="0"/>
              <a:t>     Jan Wahlström</a:t>
            </a:r>
          </a:p>
          <a:p>
            <a:pPr lvl="0"/>
            <a:r>
              <a:rPr lang="en-GB" dirty="0" smtClean="0"/>
              <a:t>CEO</a:t>
            </a:r>
          </a:p>
          <a:p>
            <a:pPr lvl="0"/>
            <a:r>
              <a:rPr lang="en-GB" dirty="0" smtClean="0"/>
              <a:t>jan.wahlstrom@elosmedtech.com</a:t>
            </a:r>
          </a:p>
          <a:p>
            <a:r>
              <a:rPr lang="sv-SE" dirty="0" smtClean="0"/>
              <a:t>0702 12 </a:t>
            </a:r>
            <a:r>
              <a:rPr lang="sv-SE" dirty="0"/>
              <a:t>18 89</a:t>
            </a:r>
          </a:p>
          <a:p>
            <a:pPr lvl="0"/>
            <a:endParaRPr lang="en-GB" noProof="0" dirty="0" smtClean="0"/>
          </a:p>
        </p:txBody>
      </p:sp>
      <p:sp>
        <p:nvSpPr>
          <p:cNvPr id="4" name="Title 3"/>
          <p:cNvSpPr>
            <a:spLocks noGrp="1"/>
          </p:cNvSpPr>
          <p:nvPr>
            <p:ph type="title"/>
          </p:nvPr>
        </p:nvSpPr>
        <p:spPr/>
        <p:txBody>
          <a:bodyPr/>
          <a:lstStyle/>
          <a:p>
            <a:r>
              <a:rPr lang="en-GB" noProof="0" dirty="0" smtClean="0"/>
              <a:t> Q1 2017 Report</a:t>
            </a:r>
            <a:endParaRPr lang="en-GB" noProof="0" dirty="0"/>
          </a:p>
        </p:txBody>
      </p:sp>
    </p:spTree>
    <p:extLst>
      <p:ext uri="{BB962C8B-B14F-4D97-AF65-F5344CB8AC3E}">
        <p14:creationId xmlns:p14="http://schemas.microsoft.com/office/powerpoint/2010/main" val="288214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Markets </a:t>
            </a:r>
            <a:r>
              <a:rPr lang="sv-SE" dirty="0" err="1" smtClean="0"/>
              <a:t>we</a:t>
            </a:r>
            <a:r>
              <a:rPr lang="sv-SE" dirty="0" smtClean="0"/>
              <a:t> serve</a:t>
            </a:r>
            <a:endParaRPr lang="en-GB" dirty="0"/>
          </a:p>
        </p:txBody>
      </p:sp>
      <p:pic>
        <p:nvPicPr>
          <p:cNvPr id="5" name="Platshållare för innehåll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9920" y="1389337"/>
            <a:ext cx="1035480" cy="1035480"/>
          </a:xfrm>
        </p:spPr>
      </p:pic>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04" y="3020782"/>
            <a:ext cx="1145831" cy="1145831"/>
          </a:xfrm>
          <a:prstGeom prst="rect">
            <a:avLst/>
          </a:prstGeom>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756" y="4742364"/>
            <a:ext cx="1045021" cy="1045021"/>
          </a:xfrm>
          <a:prstGeom prst="rect">
            <a:avLst/>
          </a:prstGeom>
        </p:spPr>
      </p:pic>
      <p:sp>
        <p:nvSpPr>
          <p:cNvPr id="12" name="textruta 11"/>
          <p:cNvSpPr txBox="1"/>
          <p:nvPr/>
        </p:nvSpPr>
        <p:spPr>
          <a:xfrm>
            <a:off x="2253343" y="1306281"/>
            <a:ext cx="5976257" cy="954107"/>
          </a:xfrm>
          <a:prstGeom prst="rect">
            <a:avLst/>
          </a:prstGeom>
          <a:noFill/>
        </p:spPr>
        <p:txBody>
          <a:bodyPr wrap="square" rtlCol="0">
            <a:spAutoFit/>
          </a:bodyPr>
          <a:lstStyle/>
          <a:p>
            <a:r>
              <a:rPr lang="sv-SE" sz="2000" b="1" dirty="0" smtClean="0"/>
              <a:t>Dental </a:t>
            </a:r>
            <a:r>
              <a:rPr lang="sv-SE" sz="2000" b="1" dirty="0" err="1" smtClean="0"/>
              <a:t>Implant</a:t>
            </a:r>
            <a:r>
              <a:rPr lang="sv-SE" sz="2000" b="1" dirty="0" smtClean="0"/>
              <a:t> Systems</a:t>
            </a:r>
          </a:p>
          <a:p>
            <a:pPr marL="285750" indent="-285750">
              <a:buFont typeface="Arial" panose="020B0604020202020204" pitchFamily="34" charset="0"/>
              <a:buChar char="•"/>
            </a:pPr>
            <a:r>
              <a:rPr lang="sv-SE" dirty="0" err="1" smtClean="0"/>
              <a:t>Implants</a:t>
            </a:r>
            <a:r>
              <a:rPr lang="sv-SE" dirty="0" smtClean="0"/>
              <a:t>, </a:t>
            </a:r>
            <a:r>
              <a:rPr lang="sv-SE" dirty="0" err="1" smtClean="0"/>
              <a:t>prosthetics</a:t>
            </a:r>
            <a:r>
              <a:rPr lang="sv-SE" dirty="0" smtClean="0"/>
              <a:t> and instrument </a:t>
            </a:r>
            <a:r>
              <a:rPr lang="sv-SE" dirty="0" err="1" smtClean="0"/>
              <a:t>with</a:t>
            </a:r>
            <a:r>
              <a:rPr lang="sv-SE" dirty="0" smtClean="0"/>
              <a:t> </a:t>
            </a:r>
            <a:r>
              <a:rPr lang="sv-SE" dirty="0" err="1" smtClean="0"/>
              <a:t>complicated</a:t>
            </a:r>
            <a:r>
              <a:rPr lang="sv-SE" dirty="0" smtClean="0"/>
              <a:t> </a:t>
            </a:r>
            <a:r>
              <a:rPr lang="sv-SE" dirty="0" err="1" smtClean="0"/>
              <a:t>geometries</a:t>
            </a:r>
            <a:r>
              <a:rPr lang="sv-SE" dirty="0"/>
              <a:t> </a:t>
            </a:r>
            <a:r>
              <a:rPr lang="sv-SE" dirty="0" smtClean="0"/>
              <a:t>and </a:t>
            </a:r>
            <a:r>
              <a:rPr lang="sv-SE" dirty="0" err="1" smtClean="0"/>
              <a:t>surface</a:t>
            </a:r>
            <a:r>
              <a:rPr lang="sv-SE" dirty="0" smtClean="0"/>
              <a:t> </a:t>
            </a:r>
            <a:r>
              <a:rPr lang="sv-SE" dirty="0" err="1" smtClean="0"/>
              <a:t>structures</a:t>
            </a:r>
            <a:endParaRPr lang="en-GB" dirty="0"/>
          </a:p>
        </p:txBody>
      </p:sp>
      <p:sp>
        <p:nvSpPr>
          <p:cNvPr id="13" name="textruta 12"/>
          <p:cNvSpPr txBox="1"/>
          <p:nvPr/>
        </p:nvSpPr>
        <p:spPr>
          <a:xfrm>
            <a:off x="2258781" y="2939137"/>
            <a:ext cx="5976257" cy="1231106"/>
          </a:xfrm>
          <a:prstGeom prst="rect">
            <a:avLst/>
          </a:prstGeom>
          <a:noFill/>
        </p:spPr>
        <p:txBody>
          <a:bodyPr wrap="square" rtlCol="0">
            <a:spAutoFit/>
          </a:bodyPr>
          <a:lstStyle/>
          <a:p>
            <a:r>
              <a:rPr lang="sv-SE" sz="2000" b="1" dirty="0" smtClean="0"/>
              <a:t>Orthopedics</a:t>
            </a:r>
          </a:p>
          <a:p>
            <a:pPr marL="285750" indent="-285750">
              <a:buFont typeface="Arial" panose="020B0604020202020204" pitchFamily="34" charset="0"/>
              <a:buChar char="•"/>
            </a:pPr>
            <a:r>
              <a:rPr lang="sv-SE" dirty="0" err="1" smtClean="0"/>
              <a:t>Implants</a:t>
            </a:r>
            <a:r>
              <a:rPr lang="sv-SE" dirty="0" smtClean="0"/>
              <a:t>, </a:t>
            </a:r>
            <a:r>
              <a:rPr lang="sv-SE" dirty="0" err="1" smtClean="0"/>
              <a:t>screws</a:t>
            </a:r>
            <a:r>
              <a:rPr lang="sv-SE" dirty="0" smtClean="0"/>
              <a:t>, </a:t>
            </a:r>
            <a:r>
              <a:rPr lang="sv-SE" dirty="0" err="1" smtClean="0"/>
              <a:t>plates</a:t>
            </a:r>
            <a:r>
              <a:rPr lang="sv-SE" dirty="0" smtClean="0"/>
              <a:t>, pins and wires, and </a:t>
            </a:r>
            <a:r>
              <a:rPr lang="sv-SE" dirty="0" err="1" smtClean="0"/>
              <a:t>related</a:t>
            </a:r>
            <a:r>
              <a:rPr lang="sv-SE" dirty="0" smtClean="0"/>
              <a:t> instruments </a:t>
            </a:r>
            <a:r>
              <a:rPr lang="sv-SE" dirty="0" err="1" smtClean="0"/>
              <a:t>such</a:t>
            </a:r>
            <a:r>
              <a:rPr lang="sv-SE" dirty="0" smtClean="0"/>
              <a:t> as drills and </a:t>
            </a:r>
            <a:r>
              <a:rPr lang="sv-SE" dirty="0" err="1" smtClean="0"/>
              <a:t>other</a:t>
            </a:r>
            <a:r>
              <a:rPr lang="sv-SE" dirty="0" smtClean="0"/>
              <a:t> </a:t>
            </a:r>
            <a:r>
              <a:rPr lang="sv-SE" dirty="0" err="1" smtClean="0"/>
              <a:t>surgical</a:t>
            </a:r>
            <a:r>
              <a:rPr lang="sv-SE" dirty="0" smtClean="0"/>
              <a:t> instruments</a:t>
            </a:r>
            <a:endParaRPr lang="en-GB" dirty="0"/>
          </a:p>
        </p:txBody>
      </p:sp>
      <p:sp>
        <p:nvSpPr>
          <p:cNvPr id="14" name="textruta 13"/>
          <p:cNvSpPr txBox="1"/>
          <p:nvPr/>
        </p:nvSpPr>
        <p:spPr>
          <a:xfrm>
            <a:off x="2258781" y="4753302"/>
            <a:ext cx="5976257" cy="954107"/>
          </a:xfrm>
          <a:prstGeom prst="rect">
            <a:avLst/>
          </a:prstGeom>
          <a:noFill/>
        </p:spPr>
        <p:txBody>
          <a:bodyPr wrap="square" rtlCol="0">
            <a:spAutoFit/>
          </a:bodyPr>
          <a:lstStyle/>
          <a:p>
            <a:r>
              <a:rPr lang="sv-SE" sz="2000" b="1" dirty="0" smtClean="0"/>
              <a:t>Diagnostics</a:t>
            </a:r>
          </a:p>
          <a:p>
            <a:pPr marL="285750" indent="-285750">
              <a:buFont typeface="Arial" panose="020B0604020202020204" pitchFamily="34" charset="0"/>
              <a:buChar char="•"/>
            </a:pPr>
            <a:r>
              <a:rPr lang="sv-SE" dirty="0" err="1" smtClean="0"/>
              <a:t>Details</a:t>
            </a:r>
            <a:r>
              <a:rPr lang="sv-SE" dirty="0" smtClean="0"/>
              <a:t> and </a:t>
            </a:r>
            <a:r>
              <a:rPr lang="sv-SE" dirty="0" err="1" smtClean="0"/>
              <a:t>components</a:t>
            </a:r>
            <a:r>
              <a:rPr lang="sv-SE" dirty="0" smtClean="0"/>
              <a:t> </a:t>
            </a:r>
            <a:r>
              <a:rPr lang="sv-SE" dirty="0" err="1" smtClean="0"/>
              <a:t>used</a:t>
            </a:r>
            <a:r>
              <a:rPr lang="sv-SE" dirty="0" smtClean="0"/>
              <a:t> in tests </a:t>
            </a:r>
            <a:r>
              <a:rPr lang="sv-SE" dirty="0" err="1" smtClean="0"/>
              <a:t>of</a:t>
            </a:r>
            <a:r>
              <a:rPr lang="sv-SE" dirty="0" smtClean="0"/>
              <a:t> </a:t>
            </a:r>
            <a:r>
              <a:rPr lang="sv-SE" dirty="0" err="1" smtClean="0"/>
              <a:t>allergies</a:t>
            </a:r>
            <a:r>
              <a:rPr lang="sv-SE" dirty="0" smtClean="0"/>
              <a:t>, autoimmune </a:t>
            </a:r>
            <a:r>
              <a:rPr lang="sv-SE" dirty="0" err="1" smtClean="0"/>
              <a:t>diseases</a:t>
            </a:r>
            <a:r>
              <a:rPr lang="sv-SE" dirty="0" smtClean="0"/>
              <a:t> and </a:t>
            </a:r>
            <a:r>
              <a:rPr lang="sv-SE" dirty="0" err="1" smtClean="0"/>
              <a:t>similar</a:t>
            </a:r>
            <a:r>
              <a:rPr lang="sv-SE" dirty="0" smtClean="0"/>
              <a:t> </a:t>
            </a:r>
            <a:r>
              <a:rPr lang="sv-SE" dirty="0" err="1" smtClean="0"/>
              <a:t>types</a:t>
            </a:r>
            <a:r>
              <a:rPr lang="sv-SE" dirty="0" smtClean="0"/>
              <a:t> </a:t>
            </a:r>
            <a:r>
              <a:rPr lang="sv-SE" dirty="0" err="1" smtClean="0"/>
              <a:t>of</a:t>
            </a:r>
            <a:r>
              <a:rPr lang="sv-SE" dirty="0" smtClean="0"/>
              <a:t> </a:t>
            </a:r>
            <a:r>
              <a:rPr lang="sv-SE" dirty="0" err="1" smtClean="0"/>
              <a:t>analysis</a:t>
            </a:r>
            <a:endParaRPr lang="en-GB" dirty="0"/>
          </a:p>
        </p:txBody>
      </p:sp>
    </p:spTree>
    <p:extLst>
      <p:ext uri="{BB962C8B-B14F-4D97-AF65-F5344CB8AC3E}">
        <p14:creationId xmlns:p14="http://schemas.microsoft.com/office/powerpoint/2010/main" val="582259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Markets </a:t>
            </a:r>
            <a:r>
              <a:rPr lang="sv-SE" dirty="0" err="1" smtClean="0"/>
              <a:t>we</a:t>
            </a:r>
            <a:r>
              <a:rPr lang="sv-SE" dirty="0" smtClean="0"/>
              <a:t> serve</a:t>
            </a:r>
            <a:endParaRPr lang="en-GB" dirty="0"/>
          </a:p>
        </p:txBody>
      </p:sp>
      <p:sp>
        <p:nvSpPr>
          <p:cNvPr id="12" name="textruta 11"/>
          <p:cNvSpPr txBox="1"/>
          <p:nvPr/>
        </p:nvSpPr>
        <p:spPr>
          <a:xfrm>
            <a:off x="2253343" y="1306281"/>
            <a:ext cx="5976257" cy="1231106"/>
          </a:xfrm>
          <a:prstGeom prst="rect">
            <a:avLst/>
          </a:prstGeom>
          <a:noFill/>
        </p:spPr>
        <p:txBody>
          <a:bodyPr wrap="square" rtlCol="0">
            <a:spAutoFit/>
          </a:bodyPr>
          <a:lstStyle/>
          <a:p>
            <a:r>
              <a:rPr lang="sv-SE" sz="2000" b="1" dirty="0" smtClean="0"/>
              <a:t>Hearing </a:t>
            </a:r>
            <a:r>
              <a:rPr lang="sv-SE" sz="2000" b="1" dirty="0" err="1" smtClean="0"/>
              <a:t>Device</a:t>
            </a:r>
            <a:r>
              <a:rPr lang="sv-SE" sz="2000" b="1" dirty="0" smtClean="0"/>
              <a:t> &amp; Vibration</a:t>
            </a:r>
          </a:p>
          <a:p>
            <a:pPr marL="285750" indent="-285750">
              <a:buFont typeface="Arial" panose="020B0604020202020204" pitchFamily="34" charset="0"/>
              <a:buChar char="•"/>
            </a:pPr>
            <a:r>
              <a:rPr lang="sv-SE" dirty="0" smtClean="0"/>
              <a:t>Bone-</a:t>
            </a:r>
            <a:r>
              <a:rPr lang="sv-SE" dirty="0" err="1" smtClean="0"/>
              <a:t>anchored</a:t>
            </a:r>
            <a:r>
              <a:rPr lang="sv-SE" dirty="0" smtClean="0"/>
              <a:t> hearing </a:t>
            </a:r>
            <a:r>
              <a:rPr lang="sv-SE" dirty="0" err="1" smtClean="0"/>
              <a:t>implants</a:t>
            </a:r>
            <a:r>
              <a:rPr lang="sv-SE" dirty="0" smtClean="0"/>
              <a:t>, </a:t>
            </a:r>
            <a:r>
              <a:rPr lang="sv-SE" dirty="0" err="1" smtClean="0"/>
              <a:t>components</a:t>
            </a:r>
            <a:r>
              <a:rPr lang="sv-SE" dirty="0" smtClean="0"/>
              <a:t> for </a:t>
            </a:r>
            <a:r>
              <a:rPr lang="sv-SE" dirty="0" err="1" smtClean="0"/>
              <a:t>traditional</a:t>
            </a:r>
            <a:r>
              <a:rPr lang="sv-SE" dirty="0" smtClean="0"/>
              <a:t> hearing aids and </a:t>
            </a:r>
            <a:r>
              <a:rPr lang="sv-SE" dirty="0" err="1" smtClean="0"/>
              <a:t>products</a:t>
            </a:r>
            <a:r>
              <a:rPr lang="sv-SE" dirty="0" smtClean="0"/>
              <a:t> for </a:t>
            </a:r>
            <a:r>
              <a:rPr lang="sv-SE" dirty="0" err="1" smtClean="0"/>
              <a:t>advanced</a:t>
            </a:r>
            <a:r>
              <a:rPr lang="sv-SE" dirty="0" smtClean="0"/>
              <a:t> </a:t>
            </a:r>
            <a:r>
              <a:rPr lang="sv-SE" dirty="0" err="1" smtClean="0"/>
              <a:t>technical</a:t>
            </a:r>
            <a:r>
              <a:rPr lang="sv-SE" dirty="0" smtClean="0"/>
              <a:t> solutions </a:t>
            </a:r>
            <a:r>
              <a:rPr lang="sv-SE" dirty="0" err="1" smtClean="0"/>
              <a:t>within</a:t>
            </a:r>
            <a:r>
              <a:rPr lang="sv-SE" dirty="0" smtClean="0"/>
              <a:t> vibration and sound</a:t>
            </a:r>
            <a:endParaRPr lang="en-GB" dirty="0"/>
          </a:p>
        </p:txBody>
      </p:sp>
      <p:sp>
        <p:nvSpPr>
          <p:cNvPr id="14" name="textruta 13"/>
          <p:cNvSpPr txBox="1"/>
          <p:nvPr/>
        </p:nvSpPr>
        <p:spPr>
          <a:xfrm>
            <a:off x="2253343" y="3016343"/>
            <a:ext cx="5976257" cy="2062103"/>
          </a:xfrm>
          <a:prstGeom prst="rect">
            <a:avLst/>
          </a:prstGeom>
          <a:noFill/>
        </p:spPr>
        <p:txBody>
          <a:bodyPr wrap="square" rtlCol="0">
            <a:spAutoFit/>
          </a:bodyPr>
          <a:lstStyle/>
          <a:p>
            <a:r>
              <a:rPr lang="sv-SE" sz="2000" b="1" dirty="0" err="1" smtClean="0"/>
              <a:t>Other</a:t>
            </a:r>
            <a:r>
              <a:rPr lang="sv-SE" sz="2000" b="1" dirty="0" smtClean="0"/>
              <a:t> Medical Areas</a:t>
            </a:r>
          </a:p>
          <a:p>
            <a:pPr marL="285750" indent="-285750">
              <a:buFont typeface="Arial" panose="020B0604020202020204" pitchFamily="34" charset="0"/>
              <a:buChar char="•"/>
            </a:pPr>
            <a:r>
              <a:rPr lang="sv-SE" dirty="0" smtClean="0"/>
              <a:t>Small plastic </a:t>
            </a:r>
            <a:r>
              <a:rPr lang="sv-SE" dirty="0" err="1" smtClean="0"/>
              <a:t>details</a:t>
            </a:r>
            <a:r>
              <a:rPr lang="sv-SE" dirty="0" smtClean="0"/>
              <a:t> and </a:t>
            </a:r>
            <a:r>
              <a:rPr lang="sv-SE" dirty="0" err="1" smtClean="0"/>
              <a:t>components</a:t>
            </a:r>
            <a:r>
              <a:rPr lang="sv-SE" dirty="0" smtClean="0"/>
              <a:t> </a:t>
            </a:r>
            <a:r>
              <a:rPr lang="sv-SE" dirty="0" err="1" smtClean="0"/>
              <a:t>with</a:t>
            </a:r>
            <a:r>
              <a:rPr lang="sv-SE" dirty="0" smtClean="0"/>
              <a:t> extreme </a:t>
            </a:r>
            <a:r>
              <a:rPr lang="sv-SE" dirty="0" err="1" smtClean="0"/>
              <a:t>tolerances</a:t>
            </a:r>
            <a:r>
              <a:rPr lang="sv-SE" dirty="0" smtClean="0"/>
              <a:t> </a:t>
            </a:r>
            <a:r>
              <a:rPr lang="sv-SE" dirty="0" err="1" smtClean="0"/>
              <a:t>within</a:t>
            </a:r>
            <a:r>
              <a:rPr lang="sv-SE" dirty="0" smtClean="0"/>
              <a:t> </a:t>
            </a:r>
            <a:r>
              <a:rPr lang="sv-SE" dirty="0" err="1" smtClean="0"/>
              <a:t>cardiac</a:t>
            </a:r>
            <a:r>
              <a:rPr lang="sv-SE" dirty="0" smtClean="0"/>
              <a:t> </a:t>
            </a:r>
            <a:r>
              <a:rPr lang="sv-SE" dirty="0" err="1" smtClean="0"/>
              <a:t>rythm</a:t>
            </a:r>
            <a:r>
              <a:rPr lang="sv-SE" dirty="0" smtClean="0"/>
              <a:t> management, </a:t>
            </a:r>
            <a:r>
              <a:rPr lang="sv-SE" dirty="0" err="1" smtClean="0"/>
              <a:t>neurosurgery</a:t>
            </a:r>
            <a:r>
              <a:rPr lang="sv-SE" dirty="0"/>
              <a:t> </a:t>
            </a:r>
            <a:r>
              <a:rPr lang="sv-SE" dirty="0" smtClean="0"/>
              <a:t>and </a:t>
            </a:r>
            <a:r>
              <a:rPr lang="sv-SE" dirty="0" err="1" smtClean="0"/>
              <a:t>radiation</a:t>
            </a:r>
            <a:r>
              <a:rPr lang="sv-SE" dirty="0" smtClean="0"/>
              <a:t> </a:t>
            </a:r>
            <a:r>
              <a:rPr lang="sv-SE" dirty="0" err="1" smtClean="0"/>
              <a:t>oncology</a:t>
            </a:r>
            <a:r>
              <a:rPr lang="sv-SE" dirty="0" smtClean="0"/>
              <a:t>.</a:t>
            </a:r>
          </a:p>
          <a:p>
            <a:pPr marL="285750" indent="-285750">
              <a:buFont typeface="Arial" panose="020B0604020202020204" pitchFamily="34" charset="0"/>
              <a:buChar char="•"/>
            </a:pPr>
            <a:r>
              <a:rPr lang="sv-SE" dirty="0"/>
              <a:t>Components for multi-</a:t>
            </a:r>
            <a:r>
              <a:rPr lang="sv-SE" dirty="0" err="1"/>
              <a:t>injection</a:t>
            </a:r>
            <a:r>
              <a:rPr lang="sv-SE" dirty="0"/>
              <a:t> systems for diabetes </a:t>
            </a:r>
            <a:r>
              <a:rPr lang="sv-SE" dirty="0" err="1"/>
              <a:t>treatment</a:t>
            </a:r>
            <a:endParaRPr lang="en-GB" dirty="0"/>
          </a:p>
          <a:p>
            <a:pPr marL="285750" indent="-285750">
              <a:buFont typeface="Arial" panose="020B0604020202020204" pitchFamily="34" charset="0"/>
              <a:buChar char="•"/>
            </a:pPr>
            <a:endParaRPr lang="en-GB" dirty="0"/>
          </a:p>
        </p:txBody>
      </p:sp>
      <p:pic>
        <p:nvPicPr>
          <p:cNvPr id="5122" name="Picture 2" descr="C:\Users\malin.gustavsson\Pictures\Ikoner\JPG\elos_hea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244" y="1426362"/>
            <a:ext cx="1040777" cy="104077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lin.gustavsson\Pictures\Ikoner\JPG\elos_deliverysyste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522" y="2996289"/>
            <a:ext cx="1112157" cy="11121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alin.gustavsson\Pictures\Ikoner\JPG\elos_medic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746" y="4260742"/>
            <a:ext cx="753708" cy="75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1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ChangeArrowheads="1"/>
          </p:cNvSpPr>
          <p:nvPr/>
        </p:nvSpPr>
        <p:spPr bwMode="auto">
          <a:xfrm>
            <a:off x="395287" y="692633"/>
            <a:ext cx="8229600" cy="431800"/>
          </a:xfrm>
          <a:prstGeom prst="rect">
            <a:avLst/>
          </a:prstGeom>
          <a:noFill/>
          <a:ln w="9525">
            <a:noFill/>
            <a:miter lim="800000"/>
            <a:headEnd/>
            <a:tailEnd/>
          </a:ln>
        </p:spPr>
        <p:txBody>
          <a:bodyPr/>
          <a:lstStyle/>
          <a:p>
            <a:endParaRPr lang="sv-SE" altLang="sv-SE" sz="2400" b="1" dirty="0"/>
          </a:p>
        </p:txBody>
      </p:sp>
      <p:pic>
        <p:nvPicPr>
          <p:cNvPr id="82947" name="Picture 6" descr="Drill6"/>
          <p:cNvPicPr>
            <a:picLocks noChangeAspect="1" noChangeArrowheads="1"/>
          </p:cNvPicPr>
          <p:nvPr/>
        </p:nvPicPr>
        <p:blipFill>
          <a:blip r:embed="rId2"/>
          <a:srcRect/>
          <a:stretch>
            <a:fillRect/>
          </a:stretch>
        </p:blipFill>
        <p:spPr bwMode="auto">
          <a:xfrm rot="2977375">
            <a:off x="3859825" y="1399633"/>
            <a:ext cx="452438" cy="2524125"/>
          </a:xfrm>
          <a:prstGeom prst="rect">
            <a:avLst/>
          </a:prstGeom>
          <a:noFill/>
          <a:ln w="9525">
            <a:noFill/>
            <a:miter lim="800000"/>
            <a:headEnd/>
            <a:tailEnd/>
          </a:ln>
        </p:spPr>
      </p:pic>
      <p:sp>
        <p:nvSpPr>
          <p:cNvPr id="82948" name="Rectangle 9"/>
          <p:cNvSpPr>
            <a:spLocks noChangeArrowheads="1"/>
          </p:cNvSpPr>
          <p:nvPr/>
        </p:nvSpPr>
        <p:spPr bwMode="auto">
          <a:xfrm>
            <a:off x="450850" y="1413017"/>
            <a:ext cx="2724996" cy="1871662"/>
          </a:xfrm>
          <a:prstGeom prst="rect">
            <a:avLst/>
          </a:prstGeom>
          <a:noFill/>
          <a:ln w="9525">
            <a:noFill/>
            <a:miter lim="800000"/>
            <a:headEnd/>
            <a:tailEnd/>
          </a:ln>
        </p:spPr>
        <p:txBody>
          <a:bodyPr/>
          <a:lstStyle/>
          <a:p>
            <a:pPr marL="342900" indent="-342900">
              <a:spcBef>
                <a:spcPct val="20000"/>
              </a:spcBef>
            </a:pPr>
            <a:r>
              <a:rPr lang="sv-SE" altLang="sv-SE" sz="2000" dirty="0" smtClean="0"/>
              <a:t>Instruments</a:t>
            </a:r>
          </a:p>
          <a:p>
            <a:pPr marL="342900" indent="-342900">
              <a:spcBef>
                <a:spcPct val="20000"/>
              </a:spcBef>
            </a:pPr>
            <a:endParaRPr lang="sv-SE" altLang="sv-SE" sz="2000" dirty="0" smtClean="0"/>
          </a:p>
          <a:p>
            <a:pPr marL="342900" indent="-342900">
              <a:spcBef>
                <a:spcPct val="20000"/>
              </a:spcBef>
            </a:pPr>
            <a:r>
              <a:rPr lang="sv-SE" altLang="sv-SE" sz="2000" dirty="0" err="1" smtClean="0"/>
              <a:t>Implants</a:t>
            </a:r>
            <a:endParaRPr lang="sv-SE" altLang="sv-SE" sz="2000" dirty="0" smtClean="0"/>
          </a:p>
          <a:p>
            <a:pPr marL="342900" indent="-342900">
              <a:spcBef>
                <a:spcPct val="20000"/>
              </a:spcBef>
            </a:pPr>
            <a:r>
              <a:rPr lang="sv-SE" altLang="sv-SE" dirty="0" smtClean="0"/>
              <a:t>	</a:t>
            </a:r>
          </a:p>
          <a:p>
            <a:pPr marL="342900" indent="-342900">
              <a:spcBef>
                <a:spcPct val="20000"/>
              </a:spcBef>
            </a:pPr>
            <a:r>
              <a:rPr lang="sv-SE" altLang="sv-SE" dirty="0" smtClean="0"/>
              <a:t>Diagnostics</a:t>
            </a:r>
            <a:endParaRPr lang="sv-SE" altLang="sv-SE" dirty="0"/>
          </a:p>
        </p:txBody>
      </p:sp>
      <p:pic>
        <p:nvPicPr>
          <p:cNvPr id="82950" name="Picture 11" descr="Ceramic"/>
          <p:cNvPicPr>
            <a:picLocks noChangeAspect="1" noChangeArrowheads="1"/>
          </p:cNvPicPr>
          <p:nvPr/>
        </p:nvPicPr>
        <p:blipFill>
          <a:blip r:embed="rId3"/>
          <a:srcRect/>
          <a:stretch>
            <a:fillRect/>
          </a:stretch>
        </p:blipFill>
        <p:spPr bwMode="auto">
          <a:xfrm rot="2466881">
            <a:off x="4404905" y="1844022"/>
            <a:ext cx="1027113" cy="2881312"/>
          </a:xfrm>
          <a:prstGeom prst="rect">
            <a:avLst/>
          </a:prstGeom>
          <a:noFill/>
          <a:ln w="9525">
            <a:noFill/>
            <a:miter lim="800000"/>
            <a:headEnd/>
            <a:tailEnd/>
          </a:ln>
        </p:spPr>
      </p:pic>
      <p:pic>
        <p:nvPicPr>
          <p:cNvPr id="82951" name="Picture 39" descr="_G5G2419"/>
          <p:cNvPicPr>
            <a:picLocks noChangeAspect="1" noChangeArrowheads="1"/>
          </p:cNvPicPr>
          <p:nvPr/>
        </p:nvPicPr>
        <p:blipFill>
          <a:blip r:embed="rId4"/>
          <a:srcRect t="10435"/>
          <a:stretch>
            <a:fillRect/>
          </a:stretch>
        </p:blipFill>
        <p:spPr bwMode="auto">
          <a:xfrm rot="-2924832">
            <a:off x="1851442" y="1712262"/>
            <a:ext cx="3289300" cy="1273175"/>
          </a:xfrm>
          <a:prstGeom prst="rect">
            <a:avLst/>
          </a:prstGeom>
          <a:noFill/>
          <a:ln w="9525">
            <a:noFill/>
            <a:miter lim="800000"/>
            <a:headEnd/>
            <a:tailEnd/>
          </a:ln>
        </p:spPr>
      </p:pic>
      <p:sp>
        <p:nvSpPr>
          <p:cNvPr id="3" name="Rubrik 2"/>
          <p:cNvSpPr>
            <a:spLocks noGrp="1"/>
          </p:cNvSpPr>
          <p:nvPr>
            <p:ph type="title"/>
          </p:nvPr>
        </p:nvSpPr>
        <p:spPr/>
        <p:txBody>
          <a:bodyPr/>
          <a:lstStyle/>
          <a:p>
            <a:r>
              <a:rPr lang="en-GB" altLang="sv-SE" dirty="0" smtClean="0"/>
              <a:t>Products</a:t>
            </a:r>
            <a:r>
              <a:rPr lang="sv-SE" altLang="sv-SE" dirty="0"/>
              <a:t/>
            </a:r>
            <a:br>
              <a:rPr lang="sv-SE" altLang="sv-SE" dirty="0"/>
            </a:br>
            <a:endParaRPr lang="en-GB" dirty="0"/>
          </a:p>
        </p:txBody>
      </p:sp>
      <p:pic>
        <p:nvPicPr>
          <p:cNvPr id="10" name="Picture 6" descr="Ny bild"/>
          <p:cNvPicPr>
            <a:picLocks noChangeAspect="1" noChangeArrowheads="1"/>
          </p:cNvPicPr>
          <p:nvPr/>
        </p:nvPicPr>
        <p:blipFill>
          <a:blip r:embed="rId5"/>
          <a:srcRect/>
          <a:stretch>
            <a:fillRect/>
          </a:stretch>
        </p:blipFill>
        <p:spPr bwMode="auto">
          <a:xfrm>
            <a:off x="5311086" y="644932"/>
            <a:ext cx="2986076" cy="1833297"/>
          </a:xfrm>
          <a:prstGeom prst="rect">
            <a:avLst/>
          </a:prstGeom>
          <a:noFill/>
          <a:ln w="9525">
            <a:noFill/>
            <a:miter lim="800000"/>
            <a:headEnd/>
            <a:tailEnd/>
          </a:ln>
        </p:spPr>
      </p:pic>
      <p:pic>
        <p:nvPicPr>
          <p:cNvPr id="11" name="Picture 8" descr="Ny bild4"/>
          <p:cNvPicPr>
            <a:picLocks noChangeAspect="1" noChangeArrowheads="1"/>
          </p:cNvPicPr>
          <p:nvPr/>
        </p:nvPicPr>
        <p:blipFill>
          <a:blip r:embed="rId6"/>
          <a:srcRect/>
          <a:stretch>
            <a:fillRect/>
          </a:stretch>
        </p:blipFill>
        <p:spPr bwMode="auto">
          <a:xfrm>
            <a:off x="5311086" y="3101180"/>
            <a:ext cx="3146065" cy="2134678"/>
          </a:xfrm>
          <a:prstGeom prst="rect">
            <a:avLst/>
          </a:prstGeom>
          <a:noFill/>
          <a:ln w="9525">
            <a:noFill/>
            <a:miter lim="800000"/>
            <a:headEnd/>
            <a:tailEnd/>
          </a:ln>
        </p:spPr>
      </p:pic>
      <p:pic>
        <p:nvPicPr>
          <p:cNvPr id="12" name="Picture 6" descr="lgprod_image_SFX_tn"/>
          <p:cNvPicPr>
            <a:picLocks noChangeAspect="1" noChangeArrowheads="1"/>
          </p:cNvPicPr>
          <p:nvPr/>
        </p:nvPicPr>
        <p:blipFill>
          <a:blip r:embed="rId7"/>
          <a:srcRect/>
          <a:stretch>
            <a:fillRect/>
          </a:stretch>
        </p:blipFill>
        <p:spPr bwMode="auto">
          <a:xfrm>
            <a:off x="7080067" y="1671779"/>
            <a:ext cx="1841500" cy="1612900"/>
          </a:xfrm>
          <a:prstGeom prst="rect">
            <a:avLst/>
          </a:prstGeom>
          <a:noFill/>
          <a:ln w="9525">
            <a:noFill/>
            <a:miter lim="800000"/>
            <a:headEnd/>
            <a:tailEnd/>
          </a:ln>
        </p:spPr>
      </p:pic>
      <p:pic>
        <p:nvPicPr>
          <p:cNvPr id="13" name="Picture 5" descr="b_MonoAxialScrew"/>
          <p:cNvPicPr>
            <a:picLocks noChangeAspect="1" noChangeArrowheads="1"/>
          </p:cNvPicPr>
          <p:nvPr/>
        </p:nvPicPr>
        <p:blipFill>
          <a:blip r:embed="rId8"/>
          <a:srcRect/>
          <a:stretch>
            <a:fillRect/>
          </a:stretch>
        </p:blipFill>
        <p:spPr bwMode="auto">
          <a:xfrm>
            <a:off x="7080067" y="4686732"/>
            <a:ext cx="1776657" cy="1584176"/>
          </a:xfrm>
          <a:prstGeom prst="rect">
            <a:avLst/>
          </a:prstGeom>
          <a:noFill/>
          <a:ln w="9525">
            <a:noFill/>
            <a:miter lim="800000"/>
            <a:headEnd/>
            <a:tailEnd/>
          </a:ln>
        </p:spPr>
      </p:pic>
      <p:pic>
        <p:nvPicPr>
          <p:cNvPr id="1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 y="4619055"/>
            <a:ext cx="3062620" cy="86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Bildresultat för Phadia el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4220" y="4471477"/>
            <a:ext cx="2287718" cy="179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Long-term strategy for growth</a:t>
            </a:r>
            <a:endParaRPr lang="sv-SE" dirty="0"/>
          </a:p>
        </p:txBody>
      </p:sp>
      <p:sp>
        <p:nvSpPr>
          <p:cNvPr id="21" name="Platshållare för innehåll 20"/>
          <p:cNvSpPr>
            <a:spLocks noGrp="1"/>
          </p:cNvSpPr>
          <p:nvPr>
            <p:ph sz="quarter" idx="13"/>
          </p:nvPr>
        </p:nvSpPr>
        <p:spPr/>
        <p:txBody>
          <a:bodyPr/>
          <a:lstStyle/>
          <a:p>
            <a:pPr>
              <a:buFontTx/>
              <a:buNone/>
            </a:pPr>
            <a:r>
              <a:rPr lang="en-US" dirty="0"/>
              <a:t>Our objective is to build up a </a:t>
            </a:r>
            <a:r>
              <a:rPr lang="en-US" b="1" dirty="0"/>
              <a:t>leading global </a:t>
            </a:r>
          </a:p>
          <a:p>
            <a:pPr marL="0" indent="0">
              <a:buFontTx/>
              <a:buNone/>
            </a:pPr>
            <a:r>
              <a:rPr lang="en-US" b="1" dirty="0"/>
              <a:t>group</a:t>
            </a:r>
            <a:r>
              <a:rPr lang="en-US" dirty="0"/>
              <a:t> </a:t>
            </a:r>
            <a:r>
              <a:rPr lang="en-US" dirty="0" smtClean="0"/>
              <a:t>supplying as a contract </a:t>
            </a:r>
            <a:r>
              <a:rPr lang="en-US" dirty="0" err="1" smtClean="0"/>
              <a:t>manufactorer</a:t>
            </a:r>
            <a:r>
              <a:rPr lang="en-US" dirty="0" smtClean="0"/>
              <a:t> to </a:t>
            </a:r>
            <a:r>
              <a:rPr lang="en-US" b="1" dirty="0"/>
              <a:t>selected segments </a:t>
            </a:r>
            <a:r>
              <a:rPr lang="en-US" dirty="0"/>
              <a:t>within the medical device sector</a:t>
            </a:r>
            <a:r>
              <a:rPr lang="en-US" dirty="0" smtClean="0"/>
              <a:t>.</a:t>
            </a:r>
          </a:p>
          <a:p>
            <a:pPr marL="0" indent="0">
              <a:buFontTx/>
              <a:buNone/>
            </a:pPr>
            <a:r>
              <a:rPr lang="en-US" dirty="0" smtClean="0"/>
              <a:t>Complement with own products</a:t>
            </a:r>
            <a:endParaRPr lang="en-US" dirty="0"/>
          </a:p>
          <a:p>
            <a:pPr>
              <a:buFontTx/>
              <a:buNone/>
            </a:pPr>
            <a:r>
              <a:rPr lang="en-US" dirty="0"/>
              <a:t>	</a:t>
            </a:r>
            <a:r>
              <a:rPr lang="en-US" dirty="0" smtClean="0"/>
              <a:t>This </a:t>
            </a:r>
            <a:r>
              <a:rPr lang="en-US" dirty="0"/>
              <a:t>position should be obtained through </a:t>
            </a:r>
            <a:r>
              <a:rPr lang="en-US" b="1" dirty="0"/>
              <a:t>organic growth </a:t>
            </a:r>
            <a:r>
              <a:rPr lang="en-US" dirty="0"/>
              <a:t>and </a:t>
            </a:r>
            <a:r>
              <a:rPr lang="en-US" b="1" dirty="0"/>
              <a:t>acquisitions</a:t>
            </a:r>
            <a:r>
              <a:rPr lang="en-US" dirty="0"/>
              <a:t>. </a:t>
            </a:r>
          </a:p>
          <a:p>
            <a:pPr marL="0" indent="0">
              <a:buFontTx/>
              <a:buNone/>
            </a:pPr>
            <a:endParaRPr lang="en-US" dirty="0"/>
          </a:p>
          <a:p>
            <a:pPr marL="0" indent="0">
              <a:buNone/>
            </a:pPr>
            <a:r>
              <a:rPr lang="en-US" dirty="0"/>
              <a:t>Complementary acquisitions to strengthen our market position and develop our customer base.</a:t>
            </a:r>
          </a:p>
          <a:p>
            <a:pPr marL="0" indent="0">
              <a:buNone/>
            </a:pPr>
            <a:r>
              <a:rPr lang="en-US" dirty="0" smtClean="0"/>
              <a:t>Organic </a:t>
            </a:r>
            <a:r>
              <a:rPr lang="en-US" dirty="0"/>
              <a:t>growth trough: </a:t>
            </a:r>
          </a:p>
          <a:p>
            <a:r>
              <a:rPr lang="en-US" dirty="0"/>
              <a:t>Increased </a:t>
            </a:r>
            <a:r>
              <a:rPr lang="en-US" dirty="0" smtClean="0"/>
              <a:t>capacity</a:t>
            </a:r>
          </a:p>
          <a:p>
            <a:r>
              <a:rPr lang="en-US" dirty="0" smtClean="0"/>
              <a:t>Increased efficiency</a:t>
            </a:r>
            <a:endParaRPr lang="en-US" dirty="0"/>
          </a:p>
          <a:p>
            <a:r>
              <a:rPr lang="en-US" dirty="0"/>
              <a:t>Introduction of new own </a:t>
            </a:r>
            <a:r>
              <a:rPr lang="en-US" dirty="0" smtClean="0"/>
              <a:t>products</a:t>
            </a:r>
          </a:p>
          <a:p>
            <a:endParaRPr lang="en-US" dirty="0"/>
          </a:p>
          <a:p>
            <a:pPr marL="0" indent="0">
              <a:buNone/>
            </a:pPr>
            <a:endParaRPr lang="en-GB" dirty="0"/>
          </a:p>
        </p:txBody>
      </p:sp>
      <p:pic>
        <p:nvPicPr>
          <p:cNvPr id="4098" name="Bildobjekt 9"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024" y="2150260"/>
            <a:ext cx="3533719" cy="170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697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Continued</a:t>
            </a:r>
            <a:r>
              <a:rPr lang="sv-SE" dirty="0"/>
              <a:t> </a:t>
            </a:r>
            <a:r>
              <a:rPr lang="sv-SE" dirty="0" err="1"/>
              <a:t>development</a:t>
            </a:r>
            <a:r>
              <a:rPr lang="sv-SE" dirty="0"/>
              <a:t> </a:t>
            </a:r>
            <a:r>
              <a:rPr lang="sv-SE" dirty="0" err="1"/>
              <a:t>of</a:t>
            </a:r>
            <a:r>
              <a:rPr lang="sv-SE" dirty="0"/>
              <a:t> </a:t>
            </a:r>
            <a:r>
              <a:rPr lang="sv-SE" dirty="0" err="1"/>
              <a:t>own</a:t>
            </a:r>
            <a:r>
              <a:rPr lang="sv-SE" dirty="0"/>
              <a:t> </a:t>
            </a:r>
            <a:r>
              <a:rPr lang="sv-SE" dirty="0" err="1"/>
              <a:t>products</a:t>
            </a:r>
            <a:r>
              <a:rPr lang="sv-SE" dirty="0"/>
              <a:t/>
            </a:r>
            <a:br>
              <a:rPr lang="sv-SE" dirty="0"/>
            </a:br>
            <a:endParaRPr lang="en-GB" dirty="0"/>
          </a:p>
        </p:txBody>
      </p:sp>
      <p:sp>
        <p:nvSpPr>
          <p:cNvPr id="7" name="Platshållare för innehåll 6"/>
          <p:cNvSpPr>
            <a:spLocks noGrp="1"/>
          </p:cNvSpPr>
          <p:nvPr>
            <p:ph sz="half" idx="1"/>
          </p:nvPr>
        </p:nvSpPr>
        <p:spPr>
          <a:xfrm>
            <a:off x="524195" y="994540"/>
            <a:ext cx="6236151" cy="1656184"/>
          </a:xfrm>
        </p:spPr>
        <p:txBody>
          <a:bodyPr/>
          <a:lstStyle/>
          <a:p>
            <a:pPr marL="0" indent="0">
              <a:buNone/>
            </a:pPr>
            <a:r>
              <a:rPr lang="sv-SE" b="1" dirty="0" err="1"/>
              <a:t>Elos</a:t>
            </a:r>
            <a:r>
              <a:rPr lang="sv-SE" b="1" dirty="0"/>
              <a:t> </a:t>
            </a:r>
            <a:r>
              <a:rPr lang="sv-SE" b="1" dirty="0" err="1" smtClean="0"/>
              <a:t>Accurate</a:t>
            </a:r>
            <a:r>
              <a:rPr lang="sv-SE" b="1" baseline="30000" dirty="0" smtClean="0"/>
              <a:t>®</a:t>
            </a:r>
            <a:r>
              <a:rPr lang="sv-SE" b="1" dirty="0" smtClean="0"/>
              <a:t> </a:t>
            </a:r>
            <a:endParaRPr lang="sv-SE" b="1" dirty="0"/>
          </a:p>
          <a:p>
            <a:r>
              <a:rPr lang="en-US" dirty="0"/>
              <a:t>A comprehensive digital dentistry solution based on reducing complexity for dental laboratories and prosthetic active </a:t>
            </a:r>
            <a:r>
              <a:rPr lang="en-US" dirty="0" smtClean="0"/>
              <a:t>dentists</a:t>
            </a:r>
          </a:p>
          <a:p>
            <a:r>
              <a:rPr lang="sv-SE" dirty="0"/>
              <a:t>The </a:t>
            </a:r>
            <a:r>
              <a:rPr lang="sv-SE" dirty="0" err="1"/>
              <a:t>components</a:t>
            </a:r>
            <a:r>
              <a:rPr lang="sv-SE" dirty="0"/>
              <a:t> </a:t>
            </a:r>
            <a:r>
              <a:rPr lang="sv-SE" dirty="0" err="1"/>
              <a:t>are</a:t>
            </a:r>
            <a:r>
              <a:rPr lang="sv-SE" dirty="0"/>
              <a:t> </a:t>
            </a:r>
            <a:r>
              <a:rPr lang="sv-SE" dirty="0" err="1"/>
              <a:t>integrated</a:t>
            </a:r>
            <a:r>
              <a:rPr lang="sv-SE" dirty="0"/>
              <a:t> </a:t>
            </a:r>
            <a:r>
              <a:rPr lang="sv-SE" dirty="0" err="1"/>
              <a:t>into</a:t>
            </a:r>
            <a:r>
              <a:rPr lang="sv-SE" dirty="0"/>
              <a:t> the </a:t>
            </a:r>
            <a:r>
              <a:rPr lang="sv-SE" dirty="0" smtClean="0"/>
              <a:t>scanner software </a:t>
            </a:r>
            <a:r>
              <a:rPr lang="sv-SE" dirty="0"/>
              <a:t>(3shape, </a:t>
            </a:r>
            <a:r>
              <a:rPr lang="sv-SE" dirty="0" err="1"/>
              <a:t>Exocad</a:t>
            </a:r>
            <a:r>
              <a:rPr lang="sv-SE" dirty="0"/>
              <a:t> and </a:t>
            </a:r>
            <a:r>
              <a:rPr lang="sv-SE" dirty="0" err="1"/>
              <a:t>DentalWings</a:t>
            </a:r>
            <a:r>
              <a:rPr lang="sv-SE" dirty="0" smtClean="0"/>
              <a:t>)</a:t>
            </a:r>
          </a:p>
          <a:p>
            <a:pPr marL="0" indent="0">
              <a:buNone/>
            </a:pPr>
            <a:r>
              <a:rPr lang="sv-SE" b="1" dirty="0" err="1" smtClean="0">
                <a:latin typeface="+mn-lt"/>
              </a:rPr>
              <a:t>Torque</a:t>
            </a:r>
            <a:r>
              <a:rPr lang="sv-SE" b="1" dirty="0" smtClean="0">
                <a:latin typeface="+mn-lt"/>
              </a:rPr>
              <a:t> </a:t>
            </a:r>
            <a:r>
              <a:rPr lang="sv-SE" b="1" dirty="0" err="1" smtClean="0">
                <a:latin typeface="+mn-lt"/>
              </a:rPr>
              <a:t>Wrench</a:t>
            </a:r>
            <a:r>
              <a:rPr lang="sv-SE" dirty="0" smtClean="0">
                <a:latin typeface="+mn-lt"/>
              </a:rPr>
              <a:t/>
            </a:r>
            <a:br>
              <a:rPr lang="sv-SE" dirty="0" smtClean="0">
                <a:latin typeface="+mn-lt"/>
              </a:rPr>
            </a:br>
            <a:endParaRPr lang="sv-SE" dirty="0" smtClean="0">
              <a:latin typeface="+mn-lt"/>
            </a:endParaRPr>
          </a:p>
          <a:p>
            <a:pPr marL="0" indent="0">
              <a:buNone/>
            </a:pPr>
            <a:endParaRPr lang="sv-SE" dirty="0">
              <a:latin typeface="+mn-lt"/>
            </a:endParaRPr>
          </a:p>
        </p:txBody>
      </p:sp>
      <p:pic>
        <p:nvPicPr>
          <p:cNvPr id="9" name="Platshållare för bild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924" b="12924"/>
          <a:stretch>
            <a:fillRect/>
          </a:stretch>
        </p:blipFill>
        <p:spPr>
          <a:xfrm>
            <a:off x="594636" y="3441478"/>
            <a:ext cx="8043496" cy="2592387"/>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505868" y="476250"/>
            <a:ext cx="8132264" cy="576263"/>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en-GB" sz="2400" b="1" kern="1200" noProof="0" dirty="0">
                <a:solidFill>
                  <a:schemeClr val="tx1"/>
                </a:solidFill>
                <a:latin typeface="Arial" pitchFamily="34" charset="0"/>
                <a:ea typeface="+mj-ea"/>
                <a:cs typeface="Arial" pitchFamily="34" charset="0"/>
              </a:defRPr>
            </a:lvl1pPr>
          </a:lstStyle>
          <a:p>
            <a:endParaRPr lang="sv-SE" dirty="0"/>
          </a:p>
        </p:txBody>
      </p:sp>
      <p:pic>
        <p:nvPicPr>
          <p:cNvPr id="6146" name="Picture 2" descr="C:\Users\malin.gustavsson\Pictures\Accurate HBB-översikt - r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0346" y="1196206"/>
            <a:ext cx="1877786" cy="171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US" dirty="0"/>
              <a:t>O</a:t>
            </a:r>
            <a:r>
              <a:rPr lang="en-US" dirty="0" smtClean="0"/>
              <a:t>wn products – New product launch </a:t>
            </a:r>
            <a:r>
              <a:rPr lang="en-US" dirty="0"/>
              <a:t/>
            </a:r>
            <a:br>
              <a:rPr lang="en-US" dirty="0"/>
            </a:br>
            <a:endParaRPr lang="en-GB" dirty="0"/>
          </a:p>
        </p:txBody>
      </p:sp>
      <p:sp>
        <p:nvSpPr>
          <p:cNvPr id="6" name="Platshållare för innehåll 5"/>
          <p:cNvSpPr>
            <a:spLocks noGrp="1"/>
          </p:cNvSpPr>
          <p:nvPr>
            <p:ph sz="quarter" idx="13"/>
          </p:nvPr>
        </p:nvSpPr>
        <p:spPr/>
        <p:txBody>
          <a:bodyPr/>
          <a:lstStyle/>
          <a:p>
            <a:r>
              <a:rPr lang="en-US" dirty="0" smtClean="0"/>
              <a:t>Launched new products in the Elos Accurate family in Q3 and Q4</a:t>
            </a:r>
          </a:p>
          <a:p>
            <a:r>
              <a:rPr lang="en-US" dirty="0" smtClean="0"/>
              <a:t>5 new HC in sales recruited YTD </a:t>
            </a:r>
            <a:br>
              <a:rPr lang="en-US" dirty="0" smtClean="0"/>
            </a:br>
            <a:endParaRPr lang="en-US" dirty="0" smtClean="0"/>
          </a:p>
          <a:p>
            <a:r>
              <a:rPr lang="en-US" dirty="0" smtClean="0"/>
              <a:t>Sales through distributors</a:t>
            </a:r>
          </a:p>
        </p:txBody>
      </p:sp>
      <p:sp>
        <p:nvSpPr>
          <p:cNvPr id="3" name="Rubrik 9"/>
          <p:cNvSpPr txBox="1">
            <a:spLocks/>
          </p:cNvSpPr>
          <p:nvPr/>
        </p:nvSpPr>
        <p:spPr>
          <a:xfrm>
            <a:off x="524195" y="76470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latin typeface="Arial" panose="020B0604020202020204" pitchFamily="34" charset="0"/>
              <a:cs typeface="Arial" panose="020B0604020202020204" pitchFamily="34" charset="0"/>
            </a:endParaRPr>
          </a:p>
        </p:txBody>
      </p:sp>
      <p:sp>
        <p:nvSpPr>
          <p:cNvPr id="4" name="Platshållare för innehåll 10"/>
          <p:cNvSpPr txBox="1">
            <a:spLocks/>
          </p:cNvSpPr>
          <p:nvPr/>
        </p:nvSpPr>
        <p:spPr>
          <a:xfrm>
            <a:off x="524195" y="1628800"/>
            <a:ext cx="8036582" cy="19442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sv-SE" sz="1800" dirty="0">
              <a:latin typeface="Arial" panose="020B0604020202020204" pitchFamily="34" charset="0"/>
              <a:cs typeface="Arial" panose="020B0604020202020204" pitchFamily="34" charset="0"/>
            </a:endParaRPr>
          </a:p>
        </p:txBody>
      </p:sp>
      <p:pic>
        <p:nvPicPr>
          <p:cNvPr id="9" name="Platshållare för innehåll 8"/>
          <p:cNvPicPr>
            <a:picLocks noGrp="1"/>
          </p:cNvPicPr>
          <p:nvPr>
            <p:ph sz="quarter" idx="14"/>
          </p:nvPr>
        </p:nvPicPr>
        <p:blipFill>
          <a:blip r:embed="rId2">
            <a:extLst>
              <a:ext uri="{28A0092B-C50C-407E-A947-70E740481C1C}">
                <a14:useLocalDpi xmlns:a14="http://schemas.microsoft.com/office/drawing/2010/main" val="0"/>
              </a:ext>
            </a:extLst>
          </a:blip>
          <a:stretch>
            <a:fillRect/>
          </a:stretch>
        </p:blipFill>
        <p:spPr>
          <a:xfrm>
            <a:off x="1800382" y="3752417"/>
            <a:ext cx="1074882" cy="2087635"/>
          </a:xfrm>
          <a:prstGeom prst="rect">
            <a:avLst/>
          </a:prstGeom>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1415108"/>
            <a:ext cx="3689430" cy="4114800"/>
          </a:xfrm>
          <a:prstGeom prst="rect">
            <a:avLst/>
          </a:prstGeom>
        </p:spPr>
      </p:pic>
    </p:spTree>
    <p:extLst>
      <p:ext uri="{BB962C8B-B14F-4D97-AF65-F5344CB8AC3E}">
        <p14:creationId xmlns:p14="http://schemas.microsoft.com/office/powerpoint/2010/main" val="417575947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p:cNvSpPr>
            <a:spLocks noGrp="1"/>
          </p:cNvSpPr>
          <p:nvPr>
            <p:ph type="title"/>
          </p:nvPr>
        </p:nvSpPr>
        <p:spPr>
          <a:xfrm>
            <a:off x="505868" y="476251"/>
            <a:ext cx="8132264" cy="376006"/>
          </a:xfrm>
        </p:spPr>
        <p:txBody>
          <a:bodyPr>
            <a:normAutofit fontScale="90000"/>
          </a:bodyPr>
          <a:lstStyle/>
          <a:p>
            <a:pPr algn="l"/>
            <a:r>
              <a:rPr lang="sv-SE" sz="1600" b="1" dirty="0" smtClean="0"/>
              <a:t>Elos Medtech </a:t>
            </a:r>
            <a:r>
              <a:rPr lang="sv-SE" sz="1600" b="1" dirty="0" err="1" smtClean="0"/>
              <a:t>Complete</a:t>
            </a:r>
            <a:r>
              <a:rPr lang="sv-SE" sz="1600" b="1" dirty="0" smtClean="0"/>
              <a:t> </a:t>
            </a:r>
            <a:r>
              <a:rPr lang="sv-SE" sz="1600" b="1" dirty="0" err="1" smtClean="0"/>
              <a:t>Performance</a:t>
            </a:r>
            <a:r>
              <a:rPr lang="sv-SE" sz="1600" b="1" dirty="0" smtClean="0"/>
              <a:t>™ and the automated </a:t>
            </a:r>
            <a:r>
              <a:rPr lang="sv-SE" sz="1600" b="1" dirty="0" err="1" smtClean="0"/>
              <a:t>factory</a:t>
            </a:r>
            <a:r>
              <a:rPr lang="sv-SE" sz="1600" b="1" dirty="0" smtClean="0"/>
              <a:t/>
            </a:r>
            <a:br>
              <a:rPr lang="sv-SE" sz="1600" b="1" dirty="0" smtClean="0"/>
            </a:br>
            <a:endParaRPr lang="sv-SE" b="1" dirty="0"/>
          </a:p>
        </p:txBody>
      </p:sp>
      <p:sp>
        <p:nvSpPr>
          <p:cNvPr id="7" name="Platshållare för innehåll 6"/>
          <p:cNvSpPr>
            <a:spLocks noGrp="1"/>
          </p:cNvSpPr>
          <p:nvPr>
            <p:ph sz="quarter" idx="13"/>
          </p:nvPr>
        </p:nvSpPr>
        <p:spPr>
          <a:xfrm>
            <a:off x="494361" y="985330"/>
            <a:ext cx="5036428" cy="1656000"/>
          </a:xfrm>
        </p:spPr>
        <p:txBody>
          <a:bodyPr/>
          <a:lstStyle/>
          <a:p>
            <a:r>
              <a:rPr lang="en-US" dirty="0" smtClean="0"/>
              <a:t>We have invested in automation, and streamline </a:t>
            </a:r>
            <a:r>
              <a:rPr lang="en-US" dirty="0" err="1" smtClean="0"/>
              <a:t>processflows</a:t>
            </a:r>
            <a:endParaRPr lang="en-US" dirty="0" smtClean="0"/>
          </a:p>
          <a:p>
            <a:r>
              <a:rPr lang="en-US" dirty="0" smtClean="0"/>
              <a:t>We serve the customer through the product lifecycle from</a:t>
            </a:r>
          </a:p>
          <a:p>
            <a:pPr lvl="1"/>
            <a:r>
              <a:rPr lang="en-US" dirty="0" smtClean="0"/>
              <a:t>R&amp;D</a:t>
            </a:r>
          </a:p>
          <a:p>
            <a:pPr lvl="1"/>
            <a:r>
              <a:rPr lang="en-US" dirty="0" smtClean="0"/>
              <a:t>Regulatory</a:t>
            </a:r>
          </a:p>
          <a:p>
            <a:pPr lvl="1"/>
            <a:r>
              <a:rPr lang="en-US" dirty="0" smtClean="0"/>
              <a:t>Validations</a:t>
            </a:r>
          </a:p>
          <a:p>
            <a:pPr lvl="1"/>
            <a:r>
              <a:rPr lang="en-US" dirty="0" smtClean="0"/>
              <a:t>Production of parts or complete products</a:t>
            </a:r>
          </a:p>
          <a:p>
            <a:pPr lvl="1"/>
            <a:r>
              <a:rPr lang="en-US" dirty="0" smtClean="0"/>
              <a:t>Delivery </a:t>
            </a:r>
          </a:p>
          <a:p>
            <a:pPr lvl="2"/>
            <a:r>
              <a:rPr lang="en-US" dirty="0" smtClean="0"/>
              <a:t>Dock to stock</a:t>
            </a:r>
          </a:p>
          <a:p>
            <a:pPr lvl="2"/>
            <a:r>
              <a:rPr lang="en-US" dirty="0" smtClean="0"/>
              <a:t>VMI</a:t>
            </a:r>
          </a:p>
          <a:p>
            <a:pPr lvl="2"/>
            <a:r>
              <a:rPr lang="en-US" dirty="0" smtClean="0"/>
              <a:t>Clean room</a:t>
            </a:r>
          </a:p>
          <a:p>
            <a:pPr lvl="2"/>
            <a:r>
              <a:rPr lang="en-US" dirty="0" smtClean="0"/>
              <a:t>Sterile solutions</a:t>
            </a:r>
          </a:p>
          <a:p>
            <a:pPr marL="342900" lvl="1" indent="0">
              <a:buNone/>
            </a:pPr>
            <a:endParaRPr lang="en-US" dirty="0" smtClean="0"/>
          </a:p>
          <a:p>
            <a:pPr lvl="1"/>
            <a:endParaRPr lang="en-US" dirty="0" smtClean="0"/>
          </a:p>
          <a:p>
            <a:endParaRPr lang="sv-SE" dirty="0"/>
          </a:p>
          <a:p>
            <a:pPr marL="0" indent="0">
              <a:buNone/>
            </a:pPr>
            <a:endParaRPr lang="en-GB" dirty="0"/>
          </a:p>
        </p:txBody>
      </p:sp>
      <p:pic>
        <p:nvPicPr>
          <p:cNvPr id="6" name="Platshållare för bild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5161" r="5161"/>
          <a:stretch>
            <a:fillRect/>
          </a:stretch>
        </p:blipFill>
        <p:spPr>
          <a:xfrm>
            <a:off x="5729288" y="1304925"/>
            <a:ext cx="2911475" cy="4500563"/>
          </a:xfrm>
        </p:spPr>
      </p:pic>
    </p:spTree>
    <p:extLst>
      <p:ext uri="{BB962C8B-B14F-4D97-AF65-F5344CB8AC3E}">
        <p14:creationId xmlns:p14="http://schemas.microsoft.com/office/powerpoint/2010/main" val="1132060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en-US" dirty="0"/>
              <a:t>We are well </a:t>
            </a:r>
            <a:r>
              <a:rPr lang="en-US" dirty="0" smtClean="0"/>
              <a:t>positioned for growth </a:t>
            </a:r>
            <a:r>
              <a:rPr lang="en-US" dirty="0"/>
              <a:t/>
            </a:r>
            <a:br>
              <a:rPr lang="en-US" dirty="0"/>
            </a:br>
            <a:endParaRPr lang="en-GB" dirty="0"/>
          </a:p>
        </p:txBody>
      </p:sp>
      <p:sp>
        <p:nvSpPr>
          <p:cNvPr id="11" name="Platshållare för innehåll 10"/>
          <p:cNvSpPr>
            <a:spLocks noGrp="1"/>
          </p:cNvSpPr>
          <p:nvPr>
            <p:ph sz="quarter" idx="13"/>
          </p:nvPr>
        </p:nvSpPr>
        <p:spPr/>
        <p:txBody>
          <a:bodyPr/>
          <a:lstStyle/>
          <a:p>
            <a:pPr marL="0" indent="0">
              <a:buNone/>
            </a:pPr>
            <a:r>
              <a:rPr lang="en-US" dirty="0"/>
              <a:t>We are equipped for further </a:t>
            </a:r>
            <a:r>
              <a:rPr lang="en-US" dirty="0" smtClean="0"/>
              <a:t>growth: </a:t>
            </a:r>
            <a:endParaRPr lang="en-US" dirty="0"/>
          </a:p>
          <a:p>
            <a:pPr marL="0" indent="0">
              <a:buNone/>
            </a:pPr>
            <a:endParaRPr lang="en-US" dirty="0"/>
          </a:p>
          <a:p>
            <a:r>
              <a:rPr lang="en-US" dirty="0" smtClean="0"/>
              <a:t>“</a:t>
            </a:r>
            <a:r>
              <a:rPr lang="en-US" dirty="0"/>
              <a:t>World class” quality </a:t>
            </a:r>
            <a:endParaRPr lang="en-US" dirty="0" smtClean="0"/>
          </a:p>
          <a:p>
            <a:r>
              <a:rPr lang="en-US" dirty="0" smtClean="0"/>
              <a:t>Strong </a:t>
            </a:r>
            <a:r>
              <a:rPr lang="en-US" dirty="0"/>
              <a:t>productivity development</a:t>
            </a:r>
          </a:p>
          <a:p>
            <a:r>
              <a:rPr lang="en-US" dirty="0" smtClean="0"/>
              <a:t>Capacity </a:t>
            </a:r>
            <a:r>
              <a:rPr lang="en-US" dirty="0"/>
              <a:t>for </a:t>
            </a:r>
            <a:r>
              <a:rPr lang="en-US" dirty="0" smtClean="0"/>
              <a:t>growth</a:t>
            </a:r>
          </a:p>
          <a:p>
            <a:r>
              <a:rPr lang="en-US" dirty="0" smtClean="0"/>
              <a:t>Continually advance manufacturing methods</a:t>
            </a:r>
          </a:p>
          <a:p>
            <a:r>
              <a:rPr lang="en-US" dirty="0" smtClean="0"/>
              <a:t>Broadening our expertise in new techniques </a:t>
            </a:r>
            <a:endParaRPr lang="en-US" dirty="0"/>
          </a:p>
          <a:p>
            <a:pPr marL="0" indent="0">
              <a:buNone/>
            </a:pPr>
            <a:endParaRPr lang="en-US" dirty="0"/>
          </a:p>
          <a:p>
            <a:pPr marL="0" indent="0">
              <a:buNone/>
            </a:pPr>
            <a:r>
              <a:rPr lang="en-US" dirty="0" smtClean="0"/>
              <a:t>OEM solutions within dental implants and spine</a:t>
            </a:r>
            <a:endParaRPr lang="en-US" dirty="0"/>
          </a:p>
          <a:p>
            <a:pPr marL="0" indent="0">
              <a:buNone/>
            </a:pPr>
            <a:endParaRPr lang="en-US" dirty="0"/>
          </a:p>
          <a:p>
            <a:endParaRPr lang="en-GB" dirty="0"/>
          </a:p>
        </p:txBody>
      </p:sp>
      <p:pic>
        <p:nvPicPr>
          <p:cNvPr id="13" name="Platshållare för bild 1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333" r="3333"/>
          <a:stretch>
            <a:fillRect/>
          </a:stretch>
        </p:blipFill>
        <p:spPr/>
      </p:pic>
    </p:spTree>
    <p:extLst>
      <p:ext uri="{BB962C8B-B14F-4D97-AF65-F5344CB8AC3E}">
        <p14:creationId xmlns:p14="http://schemas.microsoft.com/office/powerpoint/2010/main" val="3245585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Questions</a:t>
            </a:r>
            <a:r>
              <a:rPr lang="sv-SE" dirty="0"/>
              <a:t> ?</a:t>
            </a:r>
          </a:p>
        </p:txBody>
      </p:sp>
      <p:pic>
        <p:nvPicPr>
          <p:cNvPr id="3" name="Picture 2" descr="W:\Elos Medtech\Bilder 2015\power point\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36" y="1507206"/>
            <a:ext cx="7560150" cy="443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0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r>
              <a:rPr lang="sv-SE" altLang="sv-SE" dirty="0" smtClean="0"/>
              <a:t>Short </a:t>
            </a:r>
            <a:r>
              <a:rPr lang="sv-SE" altLang="sv-SE" dirty="0" err="1" smtClean="0"/>
              <a:t>Facts</a:t>
            </a:r>
            <a:r>
              <a:rPr lang="sv-SE" altLang="sv-SE" dirty="0"/>
              <a:t> </a:t>
            </a:r>
            <a:r>
              <a:rPr lang="sv-SE" altLang="sv-SE" dirty="0" err="1" smtClean="0"/>
              <a:t>Elos</a:t>
            </a:r>
            <a:r>
              <a:rPr lang="sv-SE" altLang="sv-SE" dirty="0" smtClean="0"/>
              <a:t> </a:t>
            </a:r>
            <a:r>
              <a:rPr lang="sv-SE" altLang="sv-SE" dirty="0" err="1" smtClean="0"/>
              <a:t>Medtech</a:t>
            </a:r>
            <a:endParaRPr lang="sv-SE" altLang="sv-SE" dirty="0" smtClean="0"/>
          </a:p>
        </p:txBody>
      </p:sp>
      <p:sp>
        <p:nvSpPr>
          <p:cNvPr id="5123" name="Platshållare för innehåll 2"/>
          <p:cNvSpPr>
            <a:spLocks noGrp="1"/>
          </p:cNvSpPr>
          <p:nvPr>
            <p:ph idx="13"/>
          </p:nvPr>
        </p:nvSpPr>
        <p:spPr>
          <a:xfrm>
            <a:off x="506414" y="1141635"/>
            <a:ext cx="4751386" cy="4500563"/>
          </a:xfrm>
        </p:spPr>
        <p:txBody>
          <a:bodyPr/>
          <a:lstStyle/>
          <a:p>
            <a:r>
              <a:rPr lang="sv-SE" altLang="sv-SE" sz="1800" dirty="0" smtClean="0"/>
              <a:t>Elos Medtech AB is </a:t>
            </a:r>
            <a:r>
              <a:rPr lang="sv-SE" altLang="sv-SE" sz="1800" dirty="0" err="1" smtClean="0"/>
              <a:t>listed</a:t>
            </a:r>
            <a:r>
              <a:rPr lang="sv-SE" altLang="sv-SE" sz="1800" dirty="0" smtClean="0"/>
              <a:t> on Nasdaq OMX Stockholm AB </a:t>
            </a:r>
            <a:r>
              <a:rPr lang="sv-SE" altLang="sv-SE" sz="1800" dirty="0" err="1" smtClean="0"/>
              <a:t>since</a:t>
            </a:r>
            <a:r>
              <a:rPr lang="sv-SE" altLang="sv-SE" sz="1800" dirty="0" smtClean="0"/>
              <a:t> 1989.</a:t>
            </a:r>
          </a:p>
          <a:p>
            <a:endParaRPr lang="sv-SE" altLang="sv-SE" sz="1800" dirty="0" smtClean="0"/>
          </a:p>
          <a:p>
            <a:pPr marL="0" indent="0">
              <a:buNone/>
            </a:pPr>
            <a:r>
              <a:rPr lang="sv-SE" altLang="sv-SE" sz="1800" dirty="0" smtClean="0"/>
              <a:t>Global </a:t>
            </a:r>
            <a:r>
              <a:rPr lang="sv-SE" altLang="sv-SE" sz="1800" dirty="0" err="1" smtClean="0"/>
              <a:t>sourcing</a:t>
            </a:r>
            <a:r>
              <a:rPr lang="sv-SE" altLang="sv-SE" sz="1800" dirty="0" smtClean="0"/>
              <a:t> at 5 </a:t>
            </a:r>
            <a:r>
              <a:rPr lang="sv-SE" altLang="sv-SE" sz="1800" dirty="0" err="1" smtClean="0"/>
              <a:t>production</a:t>
            </a:r>
            <a:r>
              <a:rPr lang="sv-SE" altLang="sv-SE" sz="1800" dirty="0" smtClean="0"/>
              <a:t> sites:</a:t>
            </a:r>
          </a:p>
          <a:p>
            <a:r>
              <a:rPr lang="sv-SE" altLang="sv-SE" sz="1800" dirty="0" smtClean="0"/>
              <a:t>Sweden, Skara and Timmersdala</a:t>
            </a:r>
          </a:p>
          <a:p>
            <a:r>
              <a:rPr lang="sv-SE" altLang="sv-SE" sz="1800" dirty="0" err="1" smtClean="0"/>
              <a:t>Denmark</a:t>
            </a:r>
            <a:r>
              <a:rPr lang="sv-SE" altLang="sv-SE" sz="1800" dirty="0" smtClean="0"/>
              <a:t>, </a:t>
            </a:r>
            <a:r>
              <a:rPr lang="sv-SE" altLang="sv-SE" sz="1800" dirty="0" err="1" smtClean="0"/>
              <a:t>Görlöse</a:t>
            </a:r>
            <a:endParaRPr lang="sv-SE" altLang="sv-SE" sz="1800" dirty="0" smtClean="0"/>
          </a:p>
          <a:p>
            <a:r>
              <a:rPr lang="sv-SE" altLang="sv-SE" sz="1800" dirty="0" smtClean="0"/>
              <a:t>China, Tianjin</a:t>
            </a:r>
          </a:p>
          <a:p>
            <a:r>
              <a:rPr lang="sv-SE" altLang="sv-SE" sz="1800" dirty="0" smtClean="0"/>
              <a:t>USA, Memphis</a:t>
            </a:r>
          </a:p>
          <a:p>
            <a:endParaRPr lang="sv-SE" altLang="sv-SE" sz="1800" dirty="0" smtClean="0"/>
          </a:p>
          <a:p>
            <a:r>
              <a:rPr lang="sv-SE" altLang="sv-SE" sz="1800" dirty="0" err="1" smtClean="0"/>
              <a:t>Number</a:t>
            </a:r>
            <a:r>
              <a:rPr lang="sv-SE" altLang="sv-SE" sz="1800" dirty="0" smtClean="0"/>
              <a:t> </a:t>
            </a:r>
            <a:r>
              <a:rPr lang="sv-SE" altLang="sv-SE" sz="1800" dirty="0" err="1" smtClean="0"/>
              <a:t>of</a:t>
            </a:r>
            <a:r>
              <a:rPr lang="sv-SE" altLang="sv-SE" sz="1800" dirty="0" smtClean="0"/>
              <a:t> </a:t>
            </a:r>
            <a:r>
              <a:rPr lang="sv-SE" altLang="sv-SE" sz="1800" dirty="0" err="1" smtClean="0"/>
              <a:t>employees</a:t>
            </a:r>
            <a:r>
              <a:rPr lang="sv-SE" altLang="sv-SE" sz="1800" dirty="0" smtClean="0"/>
              <a:t>: 520</a:t>
            </a:r>
          </a:p>
          <a:p>
            <a:r>
              <a:rPr lang="sv-SE" altLang="sv-SE" sz="1800" dirty="0" smtClean="0"/>
              <a:t>Medical </a:t>
            </a:r>
            <a:r>
              <a:rPr lang="sv-SE" altLang="sv-SE" sz="1800" dirty="0" err="1" smtClean="0"/>
              <a:t>device</a:t>
            </a:r>
            <a:r>
              <a:rPr lang="sv-SE" altLang="sv-SE" sz="1800" dirty="0" smtClean="0"/>
              <a:t> </a:t>
            </a:r>
            <a:r>
              <a:rPr lang="sv-SE" altLang="sv-SE" sz="1800" dirty="0" err="1" smtClean="0"/>
              <a:t>customers</a:t>
            </a:r>
            <a:r>
              <a:rPr lang="sv-SE" altLang="sv-SE" sz="1800" dirty="0" smtClean="0"/>
              <a:t> </a:t>
            </a:r>
            <a:r>
              <a:rPr lang="sv-SE" altLang="sv-SE" sz="1800" dirty="0" err="1" smtClean="0"/>
              <a:t>world-wide</a:t>
            </a:r>
            <a:endParaRPr lang="sv-SE" altLang="sv-SE" sz="1800" dirty="0"/>
          </a:p>
          <a:p>
            <a:r>
              <a:rPr lang="sv-SE" altLang="sv-SE" sz="1800" dirty="0" err="1" smtClean="0"/>
              <a:t>Certifications</a:t>
            </a:r>
            <a:r>
              <a:rPr lang="sv-SE" altLang="sv-SE" sz="1800" dirty="0" smtClean="0"/>
              <a:t>: ISO 13485, ISO 9001, ISO 14001, ISO 17025</a:t>
            </a:r>
            <a:r>
              <a:rPr lang="en-GB" sz="1800" dirty="0" smtClean="0"/>
              <a:t> in compliance with the requirements within MDD 2007/47/EC and registered by FDA (21 CFR 820</a:t>
            </a:r>
            <a:endParaRPr lang="sv-SE" altLang="sv-SE" sz="1800" dirty="0" smtClean="0"/>
          </a:p>
          <a:p>
            <a:endParaRPr lang="sv-SE" altLang="sv-SE" sz="1800" dirty="0" smtClean="0"/>
          </a:p>
        </p:txBody>
      </p:sp>
      <p:pic>
        <p:nvPicPr>
          <p:cNvPr id="4" name="Platshållare för bild 5"/>
          <p:cNvPicPr>
            <a:picLocks noChangeAspect="1"/>
          </p:cNvPicPr>
          <p:nvPr/>
        </p:nvPicPr>
        <p:blipFill>
          <a:blip r:embed="rId2">
            <a:extLst>
              <a:ext uri="{28A0092B-C50C-407E-A947-70E740481C1C}">
                <a14:useLocalDpi xmlns:a14="http://schemas.microsoft.com/office/drawing/2010/main" val="0"/>
              </a:ext>
            </a:extLst>
          </a:blip>
          <a:srcRect l="3943" r="3943"/>
          <a:stretch>
            <a:fillRect/>
          </a:stretch>
        </p:blipFill>
        <p:spPr>
          <a:xfrm>
            <a:off x="5392579" y="1772816"/>
            <a:ext cx="3355885" cy="4248472"/>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2498055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6427821" y="3827750"/>
            <a:ext cx="1885424"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1800" dirty="0" smtClean="0">
                <a:latin typeface="Arial" panose="020B0604020202020204" pitchFamily="34" charset="0"/>
                <a:cs typeface="Arial" panose="020B0604020202020204" pitchFamily="34" charset="0"/>
              </a:rPr>
              <a:t>Customised solutions</a:t>
            </a:r>
            <a:endParaRPr lang="en-GB" sz="1800" dirty="0">
              <a:latin typeface="Arial" panose="020B0604020202020204" pitchFamily="34" charset="0"/>
              <a:cs typeface="Arial" panose="020B0604020202020204" pitchFamily="34" charset="0"/>
            </a:endParaRPr>
          </a:p>
        </p:txBody>
      </p:sp>
      <p:sp>
        <p:nvSpPr>
          <p:cNvPr id="3" name="Rubrik 1"/>
          <p:cNvSpPr txBox="1">
            <a:spLocks/>
          </p:cNvSpPr>
          <p:nvPr/>
        </p:nvSpPr>
        <p:spPr>
          <a:xfrm>
            <a:off x="6034533" y="5030284"/>
            <a:ext cx="1885424"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1800" dirty="0" smtClean="0">
                <a:latin typeface="Arial" panose="020B0604020202020204" pitchFamily="34" charset="0"/>
                <a:cs typeface="Arial" panose="020B0604020202020204" pitchFamily="34" charset="0"/>
              </a:rPr>
              <a:t>Time to market</a:t>
            </a:r>
            <a:endParaRPr lang="en-GB" sz="1800" dirty="0">
              <a:latin typeface="Arial" panose="020B0604020202020204" pitchFamily="34" charset="0"/>
              <a:cs typeface="Arial" panose="020B0604020202020204" pitchFamily="34" charset="0"/>
            </a:endParaRPr>
          </a:p>
        </p:txBody>
      </p:sp>
      <p:sp>
        <p:nvSpPr>
          <p:cNvPr id="4" name="Tankebubbla 22"/>
          <p:cNvSpPr/>
          <p:nvPr/>
        </p:nvSpPr>
        <p:spPr>
          <a:xfrm rot="659936">
            <a:off x="5840775" y="2189529"/>
            <a:ext cx="2195008" cy="1315060"/>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 name="Rubrik 1"/>
          <p:cNvSpPr txBox="1">
            <a:spLocks/>
          </p:cNvSpPr>
          <p:nvPr/>
        </p:nvSpPr>
        <p:spPr>
          <a:xfrm>
            <a:off x="6091866" y="2493367"/>
            <a:ext cx="1885424"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1800" dirty="0" smtClean="0">
                <a:latin typeface="Arial" panose="020B0604020202020204" pitchFamily="34" charset="0"/>
                <a:cs typeface="Arial" panose="020B0604020202020204" pitchFamily="34" charset="0"/>
              </a:rPr>
              <a:t>Medical device competence</a:t>
            </a:r>
            <a:endParaRPr lang="en-GB" sz="1800" dirty="0">
              <a:latin typeface="Arial" panose="020B0604020202020204" pitchFamily="34" charset="0"/>
              <a:cs typeface="Arial" panose="020B0604020202020204" pitchFamily="34" charset="0"/>
            </a:endParaRPr>
          </a:p>
        </p:txBody>
      </p:sp>
      <p:sp>
        <p:nvSpPr>
          <p:cNvPr id="6" name="Tankebubbla 23"/>
          <p:cNvSpPr/>
          <p:nvPr/>
        </p:nvSpPr>
        <p:spPr>
          <a:xfrm rot="10212783">
            <a:off x="6142144" y="3496640"/>
            <a:ext cx="1992022" cy="1193448"/>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7" name="Tankebubbla 24"/>
          <p:cNvSpPr/>
          <p:nvPr/>
        </p:nvSpPr>
        <p:spPr>
          <a:xfrm rot="10800000">
            <a:off x="5994269" y="4747974"/>
            <a:ext cx="1924643" cy="879307"/>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Bildobjekt 7"/>
          <p:cNvPicPr>
            <a:picLocks noChangeAspect="1"/>
          </p:cNvPicPr>
          <p:nvPr/>
        </p:nvPicPr>
        <p:blipFill>
          <a:blip r:embed="rId2">
            <a:alphaModFix amt="29000"/>
          </a:blip>
          <a:stretch>
            <a:fillRect/>
          </a:stretch>
        </p:blipFill>
        <p:spPr>
          <a:xfrm>
            <a:off x="2861840" y="2328858"/>
            <a:ext cx="3441700" cy="3441700"/>
          </a:xfrm>
          <a:prstGeom prst="rect">
            <a:avLst/>
          </a:prstGeom>
        </p:spPr>
      </p:pic>
      <p:sp>
        <p:nvSpPr>
          <p:cNvPr id="9" name="Rubrik 1"/>
          <p:cNvSpPr txBox="1">
            <a:spLocks/>
          </p:cNvSpPr>
          <p:nvPr/>
        </p:nvSpPr>
        <p:spPr>
          <a:xfrm>
            <a:off x="3556000" y="3587802"/>
            <a:ext cx="2179484" cy="112362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GB" sz="1800" dirty="0" smtClean="0">
                <a:latin typeface="Arial" panose="020B0604020202020204" pitchFamily="34" charset="0"/>
                <a:cs typeface="Arial" panose="020B0604020202020204" pitchFamily="34" charset="0"/>
              </a:rPr>
              <a:t>Increased efficiency &amp; effectiveness</a:t>
            </a:r>
            <a:endParaRPr lang="en-GB" sz="1800" dirty="0">
              <a:latin typeface="Arial" panose="020B0604020202020204" pitchFamily="34" charset="0"/>
              <a:cs typeface="Arial" panose="020B0604020202020204" pitchFamily="34" charset="0"/>
            </a:endParaRPr>
          </a:p>
        </p:txBody>
      </p:sp>
      <p:sp>
        <p:nvSpPr>
          <p:cNvPr id="10" name="Tankebubbla 25"/>
          <p:cNvSpPr/>
          <p:nvPr/>
        </p:nvSpPr>
        <p:spPr>
          <a:xfrm rot="659936">
            <a:off x="952752" y="3315899"/>
            <a:ext cx="2020388" cy="1315060"/>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ankebubbla 26"/>
          <p:cNvSpPr/>
          <p:nvPr/>
        </p:nvSpPr>
        <p:spPr>
          <a:xfrm rot="11512496">
            <a:off x="1022108" y="2287655"/>
            <a:ext cx="2037084" cy="1007204"/>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Rubrik 1"/>
          <p:cNvSpPr txBox="1">
            <a:spLocks/>
          </p:cNvSpPr>
          <p:nvPr/>
        </p:nvSpPr>
        <p:spPr>
          <a:xfrm>
            <a:off x="1001599" y="3776263"/>
            <a:ext cx="1576721"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90000"/>
              </a:lnSpc>
            </a:pPr>
            <a:r>
              <a:rPr lang="en-GB" sz="1800" dirty="0" smtClean="0">
                <a:latin typeface="Arial" panose="020B0604020202020204" pitchFamily="34" charset="0"/>
                <a:cs typeface="Arial" panose="020B0604020202020204" pitchFamily="34" charset="0"/>
              </a:rPr>
              <a:t>Lead time</a:t>
            </a:r>
            <a:endParaRPr lang="en-GB" sz="1800" dirty="0">
              <a:latin typeface="Arial" panose="020B0604020202020204" pitchFamily="34" charset="0"/>
              <a:cs typeface="Arial" panose="020B0604020202020204" pitchFamily="34" charset="0"/>
            </a:endParaRPr>
          </a:p>
        </p:txBody>
      </p:sp>
      <p:sp>
        <p:nvSpPr>
          <p:cNvPr id="13" name="Tankebubbla 27"/>
          <p:cNvSpPr/>
          <p:nvPr/>
        </p:nvSpPr>
        <p:spPr>
          <a:xfrm rot="10800000">
            <a:off x="1185847" y="4675443"/>
            <a:ext cx="1924643" cy="879307"/>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Rubrik 1"/>
          <p:cNvSpPr txBox="1">
            <a:spLocks/>
          </p:cNvSpPr>
          <p:nvPr/>
        </p:nvSpPr>
        <p:spPr>
          <a:xfrm>
            <a:off x="931847" y="4906267"/>
            <a:ext cx="1644982"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90000"/>
              </a:lnSpc>
            </a:pPr>
            <a:r>
              <a:rPr lang="en-GB" sz="1800" dirty="0" smtClean="0">
                <a:latin typeface="Arial" panose="020B0604020202020204" pitchFamily="34" charset="0"/>
                <a:cs typeface="Arial" panose="020B0604020202020204" pitchFamily="34" charset="0"/>
              </a:rPr>
              <a:t>Quality</a:t>
            </a:r>
            <a:endParaRPr lang="en-GB" sz="1800" dirty="0">
              <a:latin typeface="Arial" panose="020B0604020202020204" pitchFamily="34" charset="0"/>
              <a:cs typeface="Arial" panose="020B0604020202020204" pitchFamily="34" charset="0"/>
            </a:endParaRPr>
          </a:p>
        </p:txBody>
      </p:sp>
      <p:sp>
        <p:nvSpPr>
          <p:cNvPr id="15" name="Rubrik 1"/>
          <p:cNvSpPr txBox="1">
            <a:spLocks/>
          </p:cNvSpPr>
          <p:nvPr/>
        </p:nvSpPr>
        <p:spPr>
          <a:xfrm>
            <a:off x="1175903" y="2620348"/>
            <a:ext cx="1885424"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1800" dirty="0" smtClean="0">
                <a:latin typeface="Arial" panose="020B0604020202020204" pitchFamily="34" charset="0"/>
                <a:cs typeface="Arial" panose="020B0604020202020204" pitchFamily="34" charset="0"/>
              </a:rPr>
              <a:t>OEM products</a:t>
            </a:r>
            <a:endParaRPr lang="en-GB" sz="1800" dirty="0">
              <a:latin typeface="Arial" panose="020B0604020202020204" pitchFamily="34" charset="0"/>
              <a:cs typeface="Arial" panose="020B0604020202020204" pitchFamily="34" charset="0"/>
            </a:endParaRPr>
          </a:p>
        </p:txBody>
      </p:sp>
      <p:sp>
        <p:nvSpPr>
          <p:cNvPr id="20" name="Rubrik 19"/>
          <p:cNvSpPr>
            <a:spLocks noGrp="1"/>
          </p:cNvSpPr>
          <p:nvPr>
            <p:ph type="title"/>
          </p:nvPr>
        </p:nvSpPr>
        <p:spPr/>
        <p:txBody>
          <a:bodyPr/>
          <a:lstStyle/>
          <a:p>
            <a:r>
              <a:rPr lang="en-GB" sz="1400" dirty="0"/>
              <a:t>Total commitment</a:t>
            </a:r>
            <a:br>
              <a:rPr lang="en-GB" sz="1400" dirty="0"/>
            </a:br>
            <a:r>
              <a:rPr lang="en-GB" dirty="0"/>
              <a:t>Solution Partner for the </a:t>
            </a:r>
            <a:r>
              <a:rPr lang="en-GB" dirty="0" err="1"/>
              <a:t>medtech</a:t>
            </a:r>
            <a:r>
              <a:rPr lang="en-GB" dirty="0"/>
              <a:t> industry</a:t>
            </a:r>
            <a:br>
              <a:rPr lang="en-GB" dirty="0"/>
            </a:br>
            <a:endParaRPr lang="en-GB" dirty="0"/>
          </a:p>
        </p:txBody>
      </p:sp>
    </p:spTree>
    <p:extLst>
      <p:ext uri="{BB962C8B-B14F-4D97-AF65-F5344CB8AC3E}">
        <p14:creationId xmlns:p14="http://schemas.microsoft.com/office/powerpoint/2010/main" val="211669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animBg="1"/>
      <p:bldP spid="9" grpId="0"/>
      <p:bldP spid="10" grpId="0" animBg="1"/>
      <p:bldP spid="11" grpId="0" animBg="1"/>
      <p:bldP spid="12" grpId="0"/>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Elos</a:t>
            </a:r>
            <a:r>
              <a:rPr lang="sv-SE" dirty="0" smtClean="0"/>
              <a:t> </a:t>
            </a:r>
            <a:r>
              <a:rPr lang="sv-SE" dirty="0" err="1" smtClean="0"/>
              <a:t>Medtech</a:t>
            </a:r>
            <a:r>
              <a:rPr lang="sv-SE" dirty="0" smtClean="0"/>
              <a:t> </a:t>
            </a:r>
            <a:r>
              <a:rPr lang="sv-SE" dirty="0" err="1" smtClean="0"/>
              <a:t>Complete</a:t>
            </a:r>
            <a:r>
              <a:rPr lang="sv-SE" dirty="0" smtClean="0"/>
              <a:t> </a:t>
            </a:r>
            <a:r>
              <a:rPr lang="sv-SE" dirty="0" err="1" smtClean="0"/>
              <a:t>Performance</a:t>
            </a:r>
            <a:r>
              <a:rPr lang="sv-SE" dirty="0" smtClean="0"/>
              <a:t>™</a:t>
            </a:r>
            <a:br>
              <a:rPr lang="sv-SE" dirty="0" smtClean="0"/>
            </a:br>
            <a:endParaRPr lang="sv-SE" dirty="0"/>
          </a:p>
        </p:txBody>
      </p:sp>
      <p:sp>
        <p:nvSpPr>
          <p:cNvPr id="9" name="Platshållare för innehåll 8"/>
          <p:cNvSpPr>
            <a:spLocks noGrp="1"/>
          </p:cNvSpPr>
          <p:nvPr>
            <p:ph sz="quarter" idx="4294967295"/>
          </p:nvPr>
        </p:nvSpPr>
        <p:spPr>
          <a:xfrm>
            <a:off x="0" y="1304925"/>
            <a:ext cx="8131175" cy="4500563"/>
          </a:xfrm>
        </p:spPr>
        <p:txBody>
          <a:bodyPr/>
          <a:lstStyle/>
          <a:p>
            <a:pPr marL="0" indent="0" algn="ctr">
              <a:buNone/>
            </a:pPr>
            <a:r>
              <a:rPr lang="en-GB" b="1" dirty="0" smtClean="0"/>
              <a:t>Solution partner for the </a:t>
            </a:r>
            <a:r>
              <a:rPr lang="en-GB" b="1" dirty="0" err="1" smtClean="0"/>
              <a:t>medtech</a:t>
            </a:r>
            <a:r>
              <a:rPr lang="en-GB" b="1" dirty="0" smtClean="0"/>
              <a:t> industry</a:t>
            </a:r>
          </a:p>
          <a:p>
            <a:pPr marL="0" indent="0">
              <a:buNone/>
            </a:pPr>
            <a:endParaRPr lang="en-GB" dirty="0"/>
          </a:p>
        </p:txBody>
      </p:sp>
      <p:sp>
        <p:nvSpPr>
          <p:cNvPr id="4" name="Rektangel 3"/>
          <p:cNvSpPr/>
          <p:nvPr/>
        </p:nvSpPr>
        <p:spPr>
          <a:xfrm>
            <a:off x="794859" y="5498383"/>
            <a:ext cx="7353098" cy="707886"/>
          </a:xfrm>
          <a:prstGeom prst="rect">
            <a:avLst/>
          </a:prstGeom>
        </p:spPr>
        <p:txBody>
          <a:bodyPr wrap="square">
            <a:spAutoFit/>
          </a:bodyPr>
          <a:lstStyle/>
          <a:p>
            <a:pPr algn="ctr"/>
            <a:r>
              <a:rPr lang="en-US" sz="2000" i="1" dirty="0"/>
              <a:t>T</a:t>
            </a:r>
            <a:r>
              <a:rPr lang="en-US" sz="2000" i="1" dirty="0" smtClean="0"/>
              <a:t>he </a:t>
            </a:r>
            <a:r>
              <a:rPr lang="en-US" sz="2000" i="1" dirty="0"/>
              <a:t>unbroken chain from design and manufacturing, to packaging, distribution and logistics.</a:t>
            </a:r>
            <a:endParaRPr lang="sv-SE" sz="2000" i="1" dirty="0"/>
          </a:p>
        </p:txBody>
      </p:sp>
      <p:pic>
        <p:nvPicPr>
          <p:cNvPr id="1026" name="Picture 2" descr="C:\Users\malin.gustavsson\Documents\Broschyrer\completeperform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0314" y="1838668"/>
            <a:ext cx="3502187" cy="3502187"/>
          </a:xfrm>
          <a:prstGeom prst="rect">
            <a:avLst/>
          </a:prstGeom>
          <a:noFill/>
          <a:extLst>
            <a:ext uri="{909E8E84-426E-40DD-AFC4-6F175D3DCCD1}">
              <a14:hiddenFill xmlns:a14="http://schemas.microsoft.com/office/drawing/2010/main">
                <a:solidFill>
                  <a:srgbClr val="FFFFFF"/>
                </a:solidFill>
              </a14:hiddenFill>
            </a:ext>
          </a:extLst>
        </p:spPr>
      </p:pic>
      <p:sp>
        <p:nvSpPr>
          <p:cNvPr id="11" name="Rubrik 2"/>
          <p:cNvSpPr txBox="1">
            <a:spLocks/>
          </p:cNvSpPr>
          <p:nvPr/>
        </p:nvSpPr>
        <p:spPr>
          <a:xfrm>
            <a:off x="-9" y="2205800"/>
            <a:ext cx="5209416" cy="571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329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pPr algn="l"/>
            <a:r>
              <a:rPr lang="en-US" sz="2700" dirty="0" smtClean="0"/>
              <a:t>Summary </a:t>
            </a:r>
            <a:r>
              <a:rPr lang="sv-SE" dirty="0">
                <a:latin typeface="Arial" panose="020B0604020202020204" pitchFamily="34" charset="0"/>
                <a:cs typeface="Arial" panose="020B0604020202020204" pitchFamily="34" charset="0"/>
              </a:rPr>
              <a:t/>
            </a:r>
            <a:br>
              <a:rPr lang="sv-SE"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Platshållare för innehåll 3"/>
          <p:cNvSpPr>
            <a:spLocks noGrp="1"/>
          </p:cNvSpPr>
          <p:nvPr>
            <p:ph idx="4294967295"/>
          </p:nvPr>
        </p:nvSpPr>
        <p:spPr>
          <a:xfrm>
            <a:off x="517282" y="1195612"/>
            <a:ext cx="8043496" cy="4825677"/>
          </a:xfrm>
          <a:prstGeom prst="rect">
            <a:avLst/>
          </a:prstGeom>
        </p:spPr>
        <p:txBody>
          <a:bodyPr>
            <a:normAutofit/>
          </a:bodyPr>
          <a:lstStyle/>
          <a:p>
            <a:r>
              <a:rPr lang="en-US" dirty="0" smtClean="0"/>
              <a:t>2017 Q1 </a:t>
            </a:r>
            <a:endParaRPr lang="en-US" sz="600" dirty="0">
              <a:latin typeface="Arial" panose="020B0604020202020204" pitchFamily="34" charset="0"/>
              <a:cs typeface="Arial" panose="020B0604020202020204" pitchFamily="34" charset="0"/>
            </a:endParaRPr>
          </a:p>
          <a:p>
            <a:pPr lvl="1"/>
            <a:r>
              <a:rPr lang="en-US" sz="1800" dirty="0" smtClean="0"/>
              <a:t>Sales 140,9 MSEK (140,4)</a:t>
            </a:r>
          </a:p>
          <a:p>
            <a:pPr lvl="1"/>
            <a:r>
              <a:rPr lang="en-US" sz="1800" dirty="0" smtClean="0"/>
              <a:t>EBITDA 26,9 MSEK (25,3)</a:t>
            </a:r>
          </a:p>
          <a:p>
            <a:pPr lvl="1"/>
            <a:r>
              <a:rPr lang="en-US" sz="1800" dirty="0" smtClean="0"/>
              <a:t>EBIT 13,3 MSEK (12,0)</a:t>
            </a:r>
          </a:p>
          <a:p>
            <a:pPr lvl="1"/>
            <a:r>
              <a:rPr lang="en-US" sz="1800" dirty="0" smtClean="0"/>
              <a:t>Operating result +11%</a:t>
            </a:r>
          </a:p>
          <a:p>
            <a:pPr lvl="1"/>
            <a:r>
              <a:rPr lang="en-US" sz="1800" dirty="0" smtClean="0"/>
              <a:t>Result after financial net +41%</a:t>
            </a:r>
          </a:p>
          <a:p>
            <a:pPr lvl="1"/>
            <a:r>
              <a:rPr lang="en-US" sz="1800" dirty="0" smtClean="0"/>
              <a:t>Net earnings per share +49%</a:t>
            </a:r>
          </a:p>
          <a:p>
            <a:pPr lvl="1"/>
            <a:endParaRPr lang="en-US" sz="1800" dirty="0" smtClean="0"/>
          </a:p>
          <a:p>
            <a:r>
              <a:rPr lang="en-US" dirty="0" smtClean="0"/>
              <a:t>Geographies</a:t>
            </a:r>
          </a:p>
          <a:p>
            <a:pPr lvl="1"/>
            <a:r>
              <a:rPr lang="en-US" sz="1800" dirty="0" smtClean="0"/>
              <a:t>Asia and Denmark strong performance in Q1. Sweden is stable. US and orthopedics down vs. Q1 in 2016, but strong performance in March.</a:t>
            </a:r>
          </a:p>
          <a:p>
            <a:pPr lvl="1"/>
            <a:endParaRPr lang="en-US" sz="1800" dirty="0" smtClean="0"/>
          </a:p>
          <a:p>
            <a:pPr marL="342900" lvl="1" indent="0">
              <a:buNone/>
            </a:pPr>
            <a:endParaRPr lang="en-US" sz="1800" dirty="0"/>
          </a:p>
          <a:p>
            <a:pPr lvl="1"/>
            <a:endParaRPr lang="en-US" sz="2000"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0"/>
            <a:ext cx="28098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9840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2"/>
          <p:cNvSpPr>
            <a:spLocks noGrp="1"/>
          </p:cNvSpPr>
          <p:nvPr>
            <p:ph type="title"/>
          </p:nvPr>
        </p:nvSpPr>
        <p:spPr>
          <a:xfrm>
            <a:off x="505868" y="476250"/>
            <a:ext cx="8132264" cy="576263"/>
          </a:xfrm>
        </p:spPr>
        <p:txBody>
          <a:bodyPr/>
          <a:lstStyle/>
          <a:p>
            <a:r>
              <a:rPr lang="en-US" dirty="0"/>
              <a:t>Improved </a:t>
            </a:r>
            <a:r>
              <a:rPr lang="en-US" dirty="0" smtClean="0"/>
              <a:t>profitability and margins</a:t>
            </a:r>
            <a:endParaRPr lang="sv-SE" dirty="0"/>
          </a:p>
        </p:txBody>
      </p:sp>
      <p:graphicFrame>
        <p:nvGraphicFramePr>
          <p:cNvPr id="3" name="Tabell 2"/>
          <p:cNvGraphicFramePr>
            <a:graphicFrameLocks noGrp="1"/>
          </p:cNvGraphicFramePr>
          <p:nvPr>
            <p:extLst>
              <p:ext uri="{D42A27DB-BD31-4B8C-83A1-F6EECF244321}">
                <p14:modId xmlns:p14="http://schemas.microsoft.com/office/powerpoint/2010/main" val="3915460901"/>
              </p:ext>
            </p:extLst>
          </p:nvPr>
        </p:nvGraphicFramePr>
        <p:xfrm>
          <a:off x="505868" y="1385894"/>
          <a:ext cx="7738020" cy="3664332"/>
        </p:xfrm>
        <a:graphic>
          <a:graphicData uri="http://schemas.openxmlformats.org/drawingml/2006/table">
            <a:tbl>
              <a:tblPr>
                <a:tableStyleId>{5C22544A-7EE6-4342-B048-85BDC9FD1C3A}</a:tableStyleId>
              </a:tblPr>
              <a:tblGrid>
                <a:gridCol w="2942628">
                  <a:extLst>
                    <a:ext uri="{9D8B030D-6E8A-4147-A177-3AD203B41FA5}">
                      <a16:colId xmlns:a16="http://schemas.microsoft.com/office/drawing/2014/main" val="2621468732"/>
                    </a:ext>
                  </a:extLst>
                </a:gridCol>
                <a:gridCol w="1198848">
                  <a:extLst>
                    <a:ext uri="{9D8B030D-6E8A-4147-A177-3AD203B41FA5}">
                      <a16:colId xmlns:a16="http://schemas.microsoft.com/office/drawing/2014/main" val="898629843"/>
                    </a:ext>
                  </a:extLst>
                </a:gridCol>
                <a:gridCol w="1198848">
                  <a:extLst>
                    <a:ext uri="{9D8B030D-6E8A-4147-A177-3AD203B41FA5}">
                      <a16:colId xmlns:a16="http://schemas.microsoft.com/office/drawing/2014/main" val="1453698391"/>
                    </a:ext>
                  </a:extLst>
                </a:gridCol>
                <a:gridCol w="1198848">
                  <a:extLst>
                    <a:ext uri="{9D8B030D-6E8A-4147-A177-3AD203B41FA5}">
                      <a16:colId xmlns:a16="http://schemas.microsoft.com/office/drawing/2014/main" val="3208673677"/>
                    </a:ext>
                  </a:extLst>
                </a:gridCol>
                <a:gridCol w="1198848">
                  <a:extLst>
                    <a:ext uri="{9D8B030D-6E8A-4147-A177-3AD203B41FA5}">
                      <a16:colId xmlns:a16="http://schemas.microsoft.com/office/drawing/2014/main" val="1356349128"/>
                    </a:ext>
                  </a:extLst>
                </a:gridCol>
              </a:tblGrid>
              <a:tr h="280333">
                <a:tc>
                  <a:txBody>
                    <a:bodyPr/>
                    <a:lstStyle/>
                    <a:p>
                      <a:pPr algn="l" fontAlgn="b"/>
                      <a:r>
                        <a:rPr lang="sv-SE" sz="1800" u="none" strike="noStrike">
                          <a:effectLst/>
                        </a:rPr>
                        <a:t>Koncernen</a:t>
                      </a:r>
                      <a:endParaRPr lang="sv-SE" sz="18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sv-SE" sz="1800" b="0" i="0" u="none" strike="noStrike">
                        <a:solidFill>
                          <a:srgbClr val="FF0000"/>
                        </a:solidFill>
                        <a:effectLst/>
                        <a:latin typeface="Arial" panose="020B0604020202020204" pitchFamily="34" charset="0"/>
                      </a:endParaRPr>
                    </a:p>
                  </a:txBody>
                  <a:tcPr marL="9525" marR="9525" marT="9525" marB="0" anchor="b"/>
                </a:tc>
                <a:tc>
                  <a:txBody>
                    <a:bodyPr/>
                    <a:lstStyle/>
                    <a:p>
                      <a:pPr algn="l" fontAlgn="b"/>
                      <a:endParaRPr lang="sv-SE" sz="1800" b="0" i="0" u="none" strike="noStrike">
                        <a:solidFill>
                          <a:srgbClr val="FF0000"/>
                        </a:solidFill>
                        <a:effectLst/>
                        <a:latin typeface="Arial" panose="020B0604020202020204" pitchFamily="34" charset="0"/>
                      </a:endParaRPr>
                    </a:p>
                  </a:txBody>
                  <a:tcPr marL="9525" marR="9525" marT="9525" marB="0" anchor="b"/>
                </a:tc>
                <a:tc>
                  <a:txBody>
                    <a:bodyPr/>
                    <a:lstStyle/>
                    <a:p>
                      <a:pPr algn="l" fontAlgn="b"/>
                      <a:endParaRPr lang="sv-SE" sz="1800" b="0" i="0" u="none" strike="noStrike">
                        <a:solidFill>
                          <a:srgbClr val="FF0000"/>
                        </a:solidFill>
                        <a:effectLst/>
                        <a:latin typeface="Arial" panose="020B0604020202020204" pitchFamily="34" charset="0"/>
                      </a:endParaRPr>
                    </a:p>
                  </a:txBody>
                  <a:tcPr marL="9525" marR="9525" marT="9525" marB="0" anchor="b"/>
                </a:tc>
                <a:tc>
                  <a:txBody>
                    <a:bodyPr/>
                    <a:lstStyle/>
                    <a:p>
                      <a:pPr algn="l" fontAlgn="b"/>
                      <a:endParaRPr lang="sv-SE" sz="1800" b="0" i="0" u="none" strike="noStrike">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16812753"/>
                  </a:ext>
                </a:extLst>
              </a:tr>
              <a:tr h="280333">
                <a:tc>
                  <a:txBody>
                    <a:bodyPr/>
                    <a:lstStyle/>
                    <a:p>
                      <a:pPr algn="l" fontAlgn="b"/>
                      <a:r>
                        <a:rPr lang="sv-SE" sz="1400" u="none" strike="noStrike" dirty="0">
                          <a:effectLst/>
                        </a:rPr>
                        <a:t> </a:t>
                      </a:r>
                      <a:endParaRPr lang="sv-SE" sz="14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Jan-mar</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Jan-mar</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Apr-mar</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Jan-dec </a:t>
                      </a:r>
                      <a:endParaRPr lang="sv-SE" sz="1600" b="1"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4102546566"/>
                  </a:ext>
                </a:extLst>
              </a:tr>
              <a:tr h="296824">
                <a:tc>
                  <a:txBody>
                    <a:bodyPr/>
                    <a:lstStyle/>
                    <a:p>
                      <a:pPr algn="l" fontAlgn="b"/>
                      <a:r>
                        <a:rPr lang="sv-SE" sz="1400" u="none" strike="noStrike">
                          <a:effectLst/>
                        </a:rPr>
                        <a:t> </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2017</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2016</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2016/17</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2016</a:t>
                      </a:r>
                      <a:endParaRPr lang="sv-SE" sz="1600" b="1"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254384483"/>
                  </a:ext>
                </a:extLst>
              </a:tr>
              <a:tr h="280333">
                <a:tc>
                  <a:txBody>
                    <a:bodyPr/>
                    <a:lstStyle/>
                    <a:p>
                      <a:pPr algn="l" fontAlgn="b"/>
                      <a:r>
                        <a:rPr lang="sv-SE" sz="1400" u="none" strike="noStrike">
                          <a:effectLst/>
                        </a:rPr>
                        <a:t>Nettoomsättning, mkr</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140,9</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140,4</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552,5</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552,0</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839350164"/>
                  </a:ext>
                </a:extLst>
              </a:tr>
              <a:tr h="280333">
                <a:tc>
                  <a:txBody>
                    <a:bodyPr/>
                    <a:lstStyle/>
                    <a:p>
                      <a:pPr algn="l" fontAlgn="b"/>
                      <a:r>
                        <a:rPr lang="sv-SE" sz="1400" u="none" strike="noStrike">
                          <a:effectLst/>
                        </a:rPr>
                        <a:t>Tillväxt, %*</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-1,7</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34,5</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2,2</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10,1</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353243146"/>
                  </a:ext>
                </a:extLst>
              </a:tr>
              <a:tr h="280333">
                <a:tc>
                  <a:txBody>
                    <a:bodyPr/>
                    <a:lstStyle/>
                    <a:p>
                      <a:pPr algn="l" fontAlgn="b"/>
                      <a:r>
                        <a:rPr lang="sv-SE" sz="1400" u="none" strike="noStrike">
                          <a:effectLst/>
                        </a:rPr>
                        <a:t>EBITDA, mkr</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26,9</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25,4</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98,8</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97,3</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978863310"/>
                  </a:ext>
                </a:extLst>
              </a:tr>
              <a:tr h="280333">
                <a:tc>
                  <a:txBody>
                    <a:bodyPr/>
                    <a:lstStyle/>
                    <a:p>
                      <a:pPr algn="l" fontAlgn="b"/>
                      <a:r>
                        <a:rPr lang="sv-SE" sz="1400" u="none" strike="noStrike">
                          <a:effectLst/>
                        </a:rPr>
                        <a:t>EBITDA, %</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19,1</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18,1</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17,9</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17,6</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57324289"/>
                  </a:ext>
                </a:extLst>
              </a:tr>
              <a:tr h="280333">
                <a:tc>
                  <a:txBody>
                    <a:bodyPr/>
                    <a:lstStyle/>
                    <a:p>
                      <a:pPr algn="l" fontAlgn="b"/>
                      <a:r>
                        <a:rPr lang="sv-SE" sz="1400" u="none" strike="noStrike">
                          <a:effectLst/>
                        </a:rPr>
                        <a:t>Rörelseresultat, mkr</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13,3</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12,0</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44,0</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42,7</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132011423"/>
                  </a:ext>
                </a:extLst>
              </a:tr>
              <a:tr h="280333">
                <a:tc>
                  <a:txBody>
                    <a:bodyPr/>
                    <a:lstStyle/>
                    <a:p>
                      <a:pPr algn="l" fontAlgn="b"/>
                      <a:r>
                        <a:rPr lang="sv-SE" sz="1400" u="none" strike="noStrike">
                          <a:effectLst/>
                        </a:rPr>
                        <a:t>Rörelsemarginal, %</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9,4</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8,5</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8,0</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7,7</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762374370"/>
                  </a:ext>
                </a:extLst>
              </a:tr>
              <a:tr h="280333">
                <a:tc>
                  <a:txBody>
                    <a:bodyPr/>
                    <a:lstStyle/>
                    <a:p>
                      <a:pPr algn="l" fontAlgn="b"/>
                      <a:r>
                        <a:rPr lang="sv-SE" sz="1400" u="none" strike="noStrike">
                          <a:effectLst/>
                        </a:rPr>
                        <a:t>Resultat efter finansiella poster, mkr</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9,6</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6,8</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40,7</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37,9</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696822260"/>
                  </a:ext>
                </a:extLst>
              </a:tr>
              <a:tr h="280333">
                <a:tc>
                  <a:txBody>
                    <a:bodyPr/>
                    <a:lstStyle/>
                    <a:p>
                      <a:pPr algn="l" fontAlgn="b"/>
                      <a:r>
                        <a:rPr lang="sv-SE" sz="1400" u="none" strike="noStrike">
                          <a:effectLst/>
                        </a:rPr>
                        <a:t>Resultat efter skatt, mkr</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7,2</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4,9</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28,7</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26,4</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967211923"/>
                  </a:ext>
                </a:extLst>
              </a:tr>
              <a:tr h="280333">
                <a:tc>
                  <a:txBody>
                    <a:bodyPr/>
                    <a:lstStyle/>
                    <a:p>
                      <a:pPr algn="l" fontAlgn="b"/>
                      <a:r>
                        <a:rPr lang="sv-SE" sz="1400" u="none" strike="noStrike">
                          <a:effectLst/>
                        </a:rPr>
                        <a:t>Resultat efter skatt per aktie, kr</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1:19</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0:80</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4:74</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dirty="0">
                          <a:effectLst/>
                        </a:rPr>
                        <a:t>4:37</a:t>
                      </a:r>
                      <a:endParaRPr lang="sv-SE" sz="1400" b="0"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604210531"/>
                  </a:ext>
                </a:extLst>
              </a:tr>
              <a:tr h="280333">
                <a:tc>
                  <a:txBody>
                    <a:bodyPr/>
                    <a:lstStyle/>
                    <a:p>
                      <a:pPr algn="l" fontAlgn="b"/>
                      <a:r>
                        <a:rPr lang="sv-SE" sz="700" u="none" strike="noStrike" dirty="0">
                          <a:effectLst/>
                        </a:rPr>
                        <a:t>* </a:t>
                      </a:r>
                      <a:r>
                        <a:rPr lang="sv-SE" sz="900" u="none" strike="noStrike" dirty="0">
                          <a:effectLst/>
                        </a:rPr>
                        <a:t>Justerat för valutakursförändringar.</a:t>
                      </a:r>
                      <a:endParaRPr lang="sv-SE" sz="700" b="0" i="1" u="none" strike="noStrike" dirty="0">
                        <a:solidFill>
                          <a:srgbClr val="000000"/>
                        </a:solidFill>
                        <a:effectLst/>
                        <a:latin typeface="Open Sans" panose="020B0606030504020204" pitchFamily="34" charset="0"/>
                      </a:endParaRPr>
                    </a:p>
                  </a:txBody>
                  <a:tcPr marL="9525" marR="9525" marT="9525" marB="0" anchor="b"/>
                </a:tc>
                <a:tc>
                  <a:txBody>
                    <a:bodyPr/>
                    <a:lstStyle/>
                    <a:p>
                      <a:pPr algn="r" fontAlgn="b"/>
                      <a:endParaRPr lang="sv-SE" sz="75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endParaRPr lang="sv-SE" sz="75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endParaRPr lang="sv-SE" sz="75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endParaRPr lang="sv-SE" sz="750" b="0"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684284265"/>
                  </a:ext>
                </a:extLst>
              </a:tr>
            </a:tbl>
          </a:graphicData>
        </a:graphic>
      </p:graphicFrame>
    </p:spTree>
    <p:extLst>
      <p:ext uri="{BB962C8B-B14F-4D97-AF65-F5344CB8AC3E}">
        <p14:creationId xmlns:p14="http://schemas.microsoft.com/office/powerpoint/2010/main" val="3887986473"/>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1"/>
          <p:cNvSpPr>
            <a:spLocks noGrp="1"/>
          </p:cNvSpPr>
          <p:nvPr>
            <p:ph type="dt" sz="half" idx="10"/>
          </p:nvPr>
        </p:nvSpPr>
        <p:spPr/>
        <p:txBody>
          <a:bodyPr/>
          <a:lstStyle/>
          <a:p>
            <a:r>
              <a:rPr lang="sv-SE" smtClean="0"/>
              <a:t>2016 10 28</a:t>
            </a:r>
            <a:endParaRPr lang="sv-SE" dirty="0"/>
          </a:p>
        </p:txBody>
      </p:sp>
      <p:sp>
        <p:nvSpPr>
          <p:cNvPr id="2" name="Rubrik 1"/>
          <p:cNvSpPr>
            <a:spLocks noGrp="1"/>
          </p:cNvSpPr>
          <p:nvPr>
            <p:ph type="title"/>
          </p:nvPr>
        </p:nvSpPr>
        <p:spPr/>
        <p:txBody>
          <a:bodyPr/>
          <a:lstStyle/>
          <a:p>
            <a:r>
              <a:rPr lang="en-US" dirty="0" smtClean="0"/>
              <a:t>Strategic objectives </a:t>
            </a:r>
            <a:endParaRPr lang="en-US" dirty="0"/>
          </a:p>
        </p:txBody>
      </p:sp>
      <p:sp>
        <p:nvSpPr>
          <p:cNvPr id="3" name="Platshållare för innehåll 2"/>
          <p:cNvSpPr>
            <a:spLocks noGrp="1"/>
          </p:cNvSpPr>
          <p:nvPr>
            <p:ph sz="quarter" idx="13"/>
          </p:nvPr>
        </p:nvSpPr>
        <p:spPr>
          <a:xfrm>
            <a:off x="503237" y="1304926"/>
            <a:ext cx="8137525" cy="4486274"/>
          </a:xfrm>
        </p:spPr>
        <p:txBody>
          <a:bodyPr/>
          <a:lstStyle/>
          <a:p>
            <a:endParaRPr lang="en-US" dirty="0"/>
          </a:p>
          <a:p>
            <a:endParaRPr lang="en-US" dirty="0"/>
          </a:p>
          <a:p>
            <a:endParaRPr lang="en-US" dirty="0"/>
          </a:p>
        </p:txBody>
      </p:sp>
      <p:graphicFrame>
        <p:nvGraphicFramePr>
          <p:cNvPr id="6" name="Tabell 5"/>
          <p:cNvGraphicFramePr>
            <a:graphicFrameLocks noGrp="1"/>
          </p:cNvGraphicFramePr>
          <p:nvPr>
            <p:extLst>
              <p:ext uri="{D42A27DB-BD31-4B8C-83A1-F6EECF244321}">
                <p14:modId xmlns:p14="http://schemas.microsoft.com/office/powerpoint/2010/main" val="3953533722"/>
              </p:ext>
            </p:extLst>
          </p:nvPr>
        </p:nvGraphicFramePr>
        <p:xfrm>
          <a:off x="555983" y="1224501"/>
          <a:ext cx="7984702" cy="2684517"/>
        </p:xfrm>
        <a:graphic>
          <a:graphicData uri="http://schemas.openxmlformats.org/drawingml/2006/table">
            <a:tbl>
              <a:tblPr/>
              <a:tblGrid>
                <a:gridCol w="3629518">
                  <a:extLst>
                    <a:ext uri="{9D8B030D-6E8A-4147-A177-3AD203B41FA5}">
                      <a16:colId xmlns:a16="http://schemas.microsoft.com/office/drawing/2014/main" val="20000"/>
                    </a:ext>
                  </a:extLst>
                </a:gridCol>
                <a:gridCol w="2111604">
                  <a:extLst>
                    <a:ext uri="{9D8B030D-6E8A-4147-A177-3AD203B41FA5}">
                      <a16:colId xmlns:a16="http://schemas.microsoft.com/office/drawing/2014/main" val="20001"/>
                    </a:ext>
                  </a:extLst>
                </a:gridCol>
                <a:gridCol w="2243580">
                  <a:extLst>
                    <a:ext uri="{9D8B030D-6E8A-4147-A177-3AD203B41FA5}">
                      <a16:colId xmlns:a16="http://schemas.microsoft.com/office/drawing/2014/main" val="20002"/>
                    </a:ext>
                  </a:extLst>
                </a:gridCol>
              </a:tblGrid>
              <a:tr h="390829">
                <a:tc>
                  <a:txBody>
                    <a:bodyPr/>
                    <a:lstStyle/>
                    <a:p>
                      <a:pPr algn="l" rtl="0" fontAlgn="b"/>
                      <a:r>
                        <a:rPr lang="sv-SE" sz="2000" b="0" i="0" u="none" strike="noStrike" dirty="0" err="1">
                          <a:solidFill>
                            <a:srgbClr val="000000"/>
                          </a:solidFill>
                          <a:effectLst/>
                          <a:latin typeface="Arial"/>
                        </a:rPr>
                        <a:t>Strategic</a:t>
                      </a:r>
                      <a:r>
                        <a:rPr lang="sv-SE" sz="2000" b="0" i="0" u="none" strike="noStrike" dirty="0">
                          <a:solidFill>
                            <a:srgbClr val="000000"/>
                          </a:solidFill>
                          <a:effectLst/>
                          <a:latin typeface="Arial"/>
                        </a:rPr>
                        <a:t> </a:t>
                      </a:r>
                      <a:r>
                        <a:rPr lang="sv-SE" sz="2000" b="0" i="0" u="none" strike="noStrike" dirty="0" err="1">
                          <a:solidFill>
                            <a:srgbClr val="000000"/>
                          </a:solidFill>
                          <a:effectLst/>
                          <a:latin typeface="Arial"/>
                        </a:rPr>
                        <a:t>Objective</a:t>
                      </a:r>
                      <a:endParaRPr lang="sv-SE" sz="20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a:solidFill>
                            <a:srgbClr val="000000"/>
                          </a:solidFill>
                          <a:effectLst/>
                          <a:latin typeface="Arial"/>
                        </a:rPr>
                        <a:t>Target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smtClean="0">
                          <a:solidFill>
                            <a:srgbClr val="000000"/>
                          </a:solidFill>
                          <a:effectLst/>
                          <a:latin typeface="Arial"/>
                        </a:rPr>
                        <a:t> Q1 2017</a:t>
                      </a:r>
                      <a:r>
                        <a:rPr lang="sv-SE" sz="2000" b="0" i="0" u="none" strike="noStrike" baseline="0" dirty="0" smtClean="0">
                          <a:solidFill>
                            <a:srgbClr val="000000"/>
                          </a:solidFill>
                          <a:effectLst/>
                          <a:latin typeface="Arial"/>
                        </a:rPr>
                        <a:t> </a:t>
                      </a:r>
                      <a:r>
                        <a:rPr lang="sv-SE" sz="2000" b="0" i="0" u="none" strike="noStrike" dirty="0" smtClean="0">
                          <a:solidFill>
                            <a:srgbClr val="000000"/>
                          </a:solidFill>
                          <a:effectLst/>
                          <a:latin typeface="Arial"/>
                        </a:rPr>
                        <a:t>(2016)</a:t>
                      </a:r>
                      <a:endParaRPr lang="sv-SE" sz="2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0237">
                <a:tc>
                  <a:txBody>
                    <a:bodyPr/>
                    <a:lstStyle/>
                    <a:p>
                      <a:pPr algn="l" rtl="0" fontAlgn="b"/>
                      <a:r>
                        <a:rPr lang="sv-SE" sz="2000" b="0" i="0" u="none" strike="noStrike" dirty="0" err="1">
                          <a:solidFill>
                            <a:srgbClr val="000000"/>
                          </a:solidFill>
                          <a:effectLst/>
                          <a:latin typeface="Arial"/>
                        </a:rPr>
                        <a:t>Growth</a:t>
                      </a:r>
                      <a:endParaRPr lang="sv-SE" sz="20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a:solidFill>
                            <a:srgbClr val="000000"/>
                          </a:solidFill>
                          <a:effectLst/>
                          <a:latin typeface="Arial"/>
                        </a:rPr>
                        <a:t>10% </a:t>
                      </a:r>
                      <a:r>
                        <a:rPr lang="sv-SE" sz="2000" b="0" i="0" u="none" strike="noStrike" dirty="0" err="1">
                          <a:solidFill>
                            <a:srgbClr val="000000"/>
                          </a:solidFill>
                          <a:effectLst/>
                          <a:latin typeface="Arial"/>
                        </a:rPr>
                        <a:t>YoY</a:t>
                      </a:r>
                      <a:endParaRPr lang="sv-SE" sz="2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smtClean="0">
                          <a:solidFill>
                            <a:srgbClr val="000000"/>
                          </a:solidFill>
                          <a:effectLst/>
                          <a:latin typeface="Arial"/>
                        </a:rPr>
                        <a:t>0,4% (10,1*)</a:t>
                      </a:r>
                      <a:endParaRPr lang="sv-SE" sz="2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0237">
                <a:tc>
                  <a:txBody>
                    <a:bodyPr/>
                    <a:lstStyle/>
                    <a:p>
                      <a:pPr algn="l" rtl="0" fontAlgn="b"/>
                      <a:r>
                        <a:rPr lang="sv-SE" sz="2000" b="0" i="0" u="none" strike="noStrike" dirty="0">
                          <a:solidFill>
                            <a:srgbClr val="000000"/>
                          </a:solidFill>
                          <a:effectLst/>
                          <a:latin typeface="Arial"/>
                        </a:rPr>
                        <a:t>EBIT </a:t>
                      </a:r>
                      <a:r>
                        <a:rPr lang="sv-SE" sz="2000" b="0" i="0" u="none" strike="noStrike" dirty="0" err="1">
                          <a:solidFill>
                            <a:srgbClr val="000000"/>
                          </a:solidFill>
                          <a:effectLst/>
                          <a:latin typeface="Arial"/>
                        </a:rPr>
                        <a:t>Margin</a:t>
                      </a:r>
                      <a:endParaRPr lang="sv-SE" sz="20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a:solidFill>
                            <a:srgbClr val="000000"/>
                          </a:solidFill>
                          <a:effectLst/>
                          <a:latin typeface="Arial"/>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smtClean="0">
                          <a:solidFill>
                            <a:srgbClr val="000000"/>
                          </a:solidFill>
                          <a:effectLst/>
                          <a:latin typeface="Arial"/>
                        </a:rPr>
                        <a:t>9,4% (7,7)</a:t>
                      </a:r>
                      <a:endParaRPr lang="sv-SE" sz="2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0237">
                <a:tc>
                  <a:txBody>
                    <a:bodyPr/>
                    <a:lstStyle/>
                    <a:p>
                      <a:pPr algn="l" rtl="0" fontAlgn="b"/>
                      <a:r>
                        <a:rPr lang="sv-SE" sz="2000" b="0" i="0" u="none" strike="noStrike">
                          <a:solidFill>
                            <a:srgbClr val="000000"/>
                          </a:solidFill>
                          <a:effectLst/>
                          <a:latin typeface="Arial"/>
                        </a:rPr>
                        <a:t>Return on Equity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a:solidFill>
                            <a:srgbClr val="000000"/>
                          </a:solidFill>
                          <a:effectLst/>
                          <a:latin typeface="Arial"/>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smtClean="0">
                          <a:solidFill>
                            <a:srgbClr val="000000"/>
                          </a:solidFill>
                          <a:effectLst/>
                          <a:latin typeface="Arial"/>
                        </a:rPr>
                        <a:t>8,1% (7,6)</a:t>
                      </a:r>
                      <a:endParaRPr lang="sv-SE" sz="2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0237">
                <a:tc>
                  <a:txBody>
                    <a:bodyPr/>
                    <a:lstStyle/>
                    <a:p>
                      <a:pPr algn="l" rtl="0" fontAlgn="b"/>
                      <a:r>
                        <a:rPr lang="sv-SE" sz="2000" b="0" i="0" u="none" strike="noStrike" dirty="0" err="1">
                          <a:solidFill>
                            <a:srgbClr val="000000"/>
                          </a:solidFill>
                          <a:effectLst/>
                          <a:latin typeface="Arial"/>
                        </a:rPr>
                        <a:t>Return</a:t>
                      </a:r>
                      <a:r>
                        <a:rPr lang="sv-SE" sz="2000" b="0" i="0" u="none" strike="noStrike" dirty="0">
                          <a:solidFill>
                            <a:srgbClr val="000000"/>
                          </a:solidFill>
                          <a:effectLst/>
                          <a:latin typeface="Arial"/>
                        </a:rPr>
                        <a:t> on </a:t>
                      </a:r>
                      <a:r>
                        <a:rPr lang="sv-SE" sz="2000" b="0" i="0" u="none" strike="noStrike" dirty="0" smtClean="0">
                          <a:solidFill>
                            <a:srgbClr val="000000"/>
                          </a:solidFill>
                          <a:effectLst/>
                          <a:latin typeface="Arial"/>
                        </a:rPr>
                        <a:t>operating </a:t>
                      </a:r>
                      <a:r>
                        <a:rPr lang="sv-SE" sz="2000" b="0" i="0" u="none" strike="noStrike" dirty="0" err="1" smtClean="0">
                          <a:solidFill>
                            <a:srgbClr val="000000"/>
                          </a:solidFill>
                          <a:effectLst/>
                          <a:latin typeface="Arial"/>
                        </a:rPr>
                        <a:t>Capital</a:t>
                      </a:r>
                      <a:endParaRPr lang="sv-SE" sz="20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a:solidFill>
                            <a:srgbClr val="000000"/>
                          </a:solidFill>
                          <a:effectLst/>
                          <a:latin typeface="Arial"/>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smtClean="0">
                          <a:solidFill>
                            <a:srgbClr val="000000"/>
                          </a:solidFill>
                          <a:effectLst/>
                          <a:latin typeface="Arial"/>
                        </a:rPr>
                        <a:t>7,1% (5,7)</a:t>
                      </a:r>
                      <a:endParaRPr lang="sv-SE" sz="2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0237">
                <a:tc>
                  <a:txBody>
                    <a:bodyPr/>
                    <a:lstStyle/>
                    <a:p>
                      <a:pPr algn="l" rtl="0" fontAlgn="b"/>
                      <a:r>
                        <a:rPr lang="sv-SE" sz="2000" b="0" i="0" u="none" strike="noStrike" dirty="0" err="1">
                          <a:solidFill>
                            <a:srgbClr val="000000"/>
                          </a:solidFill>
                          <a:effectLst/>
                          <a:latin typeface="Arial"/>
                        </a:rPr>
                        <a:t>Share</a:t>
                      </a:r>
                      <a:r>
                        <a:rPr lang="sv-SE" sz="2000" b="0" i="0" u="none" strike="noStrike" dirty="0">
                          <a:solidFill>
                            <a:srgbClr val="000000"/>
                          </a:solidFill>
                          <a:effectLst/>
                          <a:latin typeface="Arial"/>
                        </a:rPr>
                        <a:t> risk-</a:t>
                      </a:r>
                      <a:r>
                        <a:rPr lang="sv-SE" sz="2000" b="0" i="0" u="none" strike="noStrike" dirty="0" err="1">
                          <a:solidFill>
                            <a:srgbClr val="000000"/>
                          </a:solidFill>
                          <a:effectLst/>
                          <a:latin typeface="Arial"/>
                        </a:rPr>
                        <a:t>bearing</a:t>
                      </a:r>
                      <a:r>
                        <a:rPr lang="sv-SE" sz="2000" b="0" i="0" u="none" strike="noStrike" dirty="0">
                          <a:solidFill>
                            <a:srgbClr val="000000"/>
                          </a:solidFill>
                          <a:effectLst/>
                          <a:latin typeface="Arial"/>
                        </a:rPr>
                        <a:t> </a:t>
                      </a:r>
                      <a:r>
                        <a:rPr lang="sv-SE" sz="2000" b="0" i="0" u="none" strike="noStrike" dirty="0" err="1">
                          <a:solidFill>
                            <a:srgbClr val="000000"/>
                          </a:solidFill>
                          <a:effectLst/>
                          <a:latin typeface="Arial"/>
                        </a:rPr>
                        <a:t>capital</a:t>
                      </a:r>
                      <a:endParaRPr lang="sv-SE" sz="20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a:solidFill>
                            <a:srgbClr val="000000"/>
                          </a:solidFill>
                          <a:effectLst/>
                          <a:latin typeface="Arial"/>
                        </a:rPr>
                        <a:t>&gt;30%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smtClean="0">
                          <a:solidFill>
                            <a:srgbClr val="000000"/>
                          </a:solidFill>
                          <a:effectLst/>
                          <a:latin typeface="Arial"/>
                        </a:rPr>
                        <a:t>45,3%(41,3)</a:t>
                      </a:r>
                      <a:endParaRPr lang="sv-SE" sz="2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2503">
                <a:tc>
                  <a:txBody>
                    <a:bodyPr/>
                    <a:lstStyle/>
                    <a:p>
                      <a:pPr algn="l" rtl="0" fontAlgn="b"/>
                      <a:r>
                        <a:rPr lang="sv-SE" sz="2000" b="0" i="0" u="none" strike="noStrike" dirty="0" err="1">
                          <a:solidFill>
                            <a:srgbClr val="000000"/>
                          </a:solidFill>
                          <a:effectLst/>
                          <a:latin typeface="Arial"/>
                        </a:rPr>
                        <a:t>Liquidity</a:t>
                      </a:r>
                      <a:endParaRPr lang="sv-SE" sz="20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a:solidFill>
                            <a:srgbClr val="000000"/>
                          </a:solidFill>
                          <a:effectLst/>
                          <a:latin typeface="Arial"/>
                        </a:rPr>
                        <a:t>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sv-SE" sz="2000" b="0" i="0" u="none" strike="noStrike" dirty="0" smtClean="0">
                          <a:solidFill>
                            <a:srgbClr val="000000"/>
                          </a:solidFill>
                          <a:effectLst/>
                          <a:latin typeface="Arial"/>
                        </a:rPr>
                        <a:t>14% (16)</a:t>
                      </a:r>
                      <a:endParaRPr lang="sv-SE" sz="2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8" name="Platshållare för bild 1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021" b="6021"/>
          <a:stretch>
            <a:fillRect/>
          </a:stretch>
        </p:blipFill>
        <p:spPr>
          <a:xfrm>
            <a:off x="1565890" y="4318763"/>
            <a:ext cx="4944163" cy="1593484"/>
          </a:xfrm>
        </p:spPr>
      </p:pic>
      <p:sp>
        <p:nvSpPr>
          <p:cNvPr id="4" name="textruta 3"/>
          <p:cNvSpPr txBox="1"/>
          <p:nvPr/>
        </p:nvSpPr>
        <p:spPr>
          <a:xfrm>
            <a:off x="555983" y="4029071"/>
            <a:ext cx="2572980" cy="261610"/>
          </a:xfrm>
          <a:prstGeom prst="rect">
            <a:avLst/>
          </a:prstGeom>
          <a:noFill/>
        </p:spPr>
        <p:txBody>
          <a:bodyPr wrap="square" rtlCol="0">
            <a:spAutoFit/>
          </a:bodyPr>
          <a:lstStyle/>
          <a:p>
            <a:r>
              <a:rPr lang="en-US" sz="1100" dirty="0" smtClean="0"/>
              <a:t>* incl. Onyx acquisition in April 2015 </a:t>
            </a:r>
            <a:endParaRPr lang="en-US" sz="1100" dirty="0"/>
          </a:p>
        </p:txBody>
      </p:sp>
    </p:spTree>
    <p:extLst>
      <p:ext uri="{BB962C8B-B14F-4D97-AF65-F5344CB8AC3E}">
        <p14:creationId xmlns:p14="http://schemas.microsoft.com/office/powerpoint/2010/main" val="18835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l"/>
            <a:r>
              <a:rPr lang="en-US" b="1" dirty="0" smtClean="0">
                <a:latin typeface="Arial" panose="020B0604020202020204" pitchFamily="34" charset="0"/>
                <a:cs typeface="Arial" panose="020B0604020202020204" pitchFamily="34" charset="0"/>
              </a:rPr>
              <a:t>Markets </a:t>
            </a:r>
            <a:r>
              <a:rPr lang="en-US" b="1" dirty="0">
                <a:latin typeface="Arial" panose="020B0604020202020204" pitchFamily="34" charset="0"/>
                <a:cs typeface="Arial" panose="020B0604020202020204" pitchFamily="34" charset="0"/>
              </a:rPr>
              <a:t>w</a:t>
            </a:r>
            <a:r>
              <a:rPr lang="en-US" b="1" dirty="0" smtClean="0">
                <a:latin typeface="Arial" panose="020B0604020202020204" pitchFamily="34" charset="0"/>
                <a:cs typeface="Arial" panose="020B0604020202020204" pitchFamily="34" charset="0"/>
              </a:rPr>
              <a:t>e </a:t>
            </a:r>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erve</a:t>
            </a:r>
            <a:endParaRPr lang="sv-SE" b="1" dirty="0">
              <a:latin typeface="Arial" panose="020B0604020202020204" pitchFamily="34" charset="0"/>
              <a:cs typeface="Arial" panose="020B0604020202020204"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3244139094"/>
              </p:ext>
            </p:extLst>
          </p:nvPr>
        </p:nvGraphicFramePr>
        <p:xfrm>
          <a:off x="468313" y="1455738"/>
          <a:ext cx="7821612" cy="4611687"/>
        </p:xfrm>
        <a:graphic>
          <a:graphicData uri="http://schemas.openxmlformats.org/presentationml/2006/ole">
            <mc:AlternateContent xmlns:mc="http://schemas.openxmlformats.org/markup-compatibility/2006">
              <mc:Choice xmlns:v="urn:schemas-microsoft-com:vml" Requires="v">
                <p:oleObj spid="_x0000_s5155" name="Kalkylblad" r:id="rId3" imgW="5791200" imgH="3238513" progId="Excel.Sheet.12">
                  <p:embed/>
                </p:oleObj>
              </mc:Choice>
              <mc:Fallback>
                <p:oleObj name="Kalkylblad" r:id="rId3" imgW="5791200" imgH="3238513" progId="Excel.Sheet.12">
                  <p:embed/>
                  <p:pic>
                    <p:nvPicPr>
                      <p:cNvPr id="0" name=""/>
                      <p:cNvPicPr>
                        <a:picLocks noChangeAspect="1" noChangeArrowheads="1"/>
                      </p:cNvPicPr>
                      <p:nvPr/>
                    </p:nvPicPr>
                    <p:blipFill>
                      <a:blip r:embed="rId4"/>
                      <a:srcRect/>
                      <a:stretch>
                        <a:fillRect/>
                      </a:stretch>
                    </p:blipFill>
                    <p:spPr bwMode="auto">
                      <a:xfrm>
                        <a:off x="468313" y="1455738"/>
                        <a:ext cx="7821612"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591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Markets</a:t>
            </a:r>
            <a:endParaRPr lang="sv-SE" dirty="0"/>
          </a:p>
        </p:txBody>
      </p:sp>
      <p:sp>
        <p:nvSpPr>
          <p:cNvPr id="7" name="Rubrik 2"/>
          <p:cNvSpPr txBox="1">
            <a:spLocks/>
          </p:cNvSpPr>
          <p:nvPr/>
        </p:nvSpPr>
        <p:spPr>
          <a:xfrm>
            <a:off x="647269" y="1155323"/>
            <a:ext cx="8132264" cy="576263"/>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en-GB" sz="2400" b="1" kern="1200" noProof="0" dirty="0">
                <a:solidFill>
                  <a:schemeClr val="tx1"/>
                </a:solidFill>
                <a:latin typeface="Arial" pitchFamily="34" charset="0"/>
                <a:ea typeface="+mj-ea"/>
                <a:cs typeface="Arial" pitchFamily="34" charset="0"/>
              </a:defRPr>
            </a:lvl1pPr>
          </a:lstStyle>
          <a:p>
            <a:pPr marL="342900" indent="-342900">
              <a:buFont typeface="Arial" panose="020B0604020202020204" pitchFamily="34" charset="0"/>
              <a:buChar char="•"/>
            </a:pPr>
            <a:r>
              <a:rPr lang="en-GB" dirty="0" smtClean="0"/>
              <a:t>New definition on markets</a:t>
            </a:r>
          </a:p>
          <a:p>
            <a:pPr marL="342900" indent="-342900">
              <a:buFont typeface="Arial" panose="020B0604020202020204" pitchFamily="34" charset="0"/>
              <a:buChar char="•"/>
            </a:pPr>
            <a:r>
              <a:rPr lang="en-GB" dirty="0" smtClean="0"/>
              <a:t>Good development in Dental Implant Systems continues</a:t>
            </a:r>
          </a:p>
          <a:p>
            <a:endParaRPr lang="sv-SE" dirty="0" smtClean="0"/>
          </a:p>
        </p:txBody>
      </p:sp>
      <p:graphicFrame>
        <p:nvGraphicFramePr>
          <p:cNvPr id="4" name="Tabell 3"/>
          <p:cNvGraphicFramePr>
            <a:graphicFrameLocks noGrp="1"/>
          </p:cNvGraphicFramePr>
          <p:nvPr>
            <p:extLst>
              <p:ext uri="{D42A27DB-BD31-4B8C-83A1-F6EECF244321}">
                <p14:modId xmlns:p14="http://schemas.microsoft.com/office/powerpoint/2010/main" val="2658128723"/>
              </p:ext>
            </p:extLst>
          </p:nvPr>
        </p:nvGraphicFramePr>
        <p:xfrm>
          <a:off x="647269" y="2686048"/>
          <a:ext cx="7182282" cy="2185992"/>
        </p:xfrm>
        <a:graphic>
          <a:graphicData uri="http://schemas.openxmlformats.org/drawingml/2006/table">
            <a:tbl>
              <a:tblPr>
                <a:tableStyleId>{5C22544A-7EE6-4342-B048-85BDC9FD1C3A}</a:tableStyleId>
              </a:tblPr>
              <a:tblGrid>
                <a:gridCol w="2731290">
                  <a:extLst>
                    <a:ext uri="{9D8B030D-6E8A-4147-A177-3AD203B41FA5}">
                      <a16:colId xmlns:a16="http://schemas.microsoft.com/office/drawing/2014/main" val="217843815"/>
                    </a:ext>
                  </a:extLst>
                </a:gridCol>
                <a:gridCol w="1112748">
                  <a:extLst>
                    <a:ext uri="{9D8B030D-6E8A-4147-A177-3AD203B41FA5}">
                      <a16:colId xmlns:a16="http://schemas.microsoft.com/office/drawing/2014/main" val="1950093171"/>
                    </a:ext>
                  </a:extLst>
                </a:gridCol>
                <a:gridCol w="1112748">
                  <a:extLst>
                    <a:ext uri="{9D8B030D-6E8A-4147-A177-3AD203B41FA5}">
                      <a16:colId xmlns:a16="http://schemas.microsoft.com/office/drawing/2014/main" val="1043676906"/>
                    </a:ext>
                  </a:extLst>
                </a:gridCol>
                <a:gridCol w="1112748">
                  <a:extLst>
                    <a:ext uri="{9D8B030D-6E8A-4147-A177-3AD203B41FA5}">
                      <a16:colId xmlns:a16="http://schemas.microsoft.com/office/drawing/2014/main" val="1930512376"/>
                    </a:ext>
                  </a:extLst>
                </a:gridCol>
                <a:gridCol w="1112748">
                  <a:extLst>
                    <a:ext uri="{9D8B030D-6E8A-4147-A177-3AD203B41FA5}">
                      <a16:colId xmlns:a16="http://schemas.microsoft.com/office/drawing/2014/main" val="1849558006"/>
                    </a:ext>
                  </a:extLst>
                </a:gridCol>
              </a:tblGrid>
              <a:tr h="285129">
                <a:tc>
                  <a:txBody>
                    <a:bodyPr/>
                    <a:lstStyle/>
                    <a:p>
                      <a:pPr algn="l" fontAlgn="b">
                        <a:buClr>
                          <a:srgbClr val="1F497D"/>
                        </a:buClr>
                        <a:buSzPts val="800"/>
                        <a:buFont typeface="Open Sans Semibold"/>
                        <a:buNone/>
                      </a:pPr>
                      <a:r>
                        <a:rPr lang="sv-SE" sz="1600" b="0" i="0" u="none" strike="noStrike" dirty="0" smtClean="0">
                          <a:solidFill>
                            <a:srgbClr val="0070C0"/>
                          </a:solidFill>
                          <a:effectLst/>
                          <a:latin typeface="Open Sans Semibold"/>
                        </a:rPr>
                        <a:t>Omsättning</a:t>
                      </a:r>
                      <a:r>
                        <a:rPr lang="sv-SE" sz="1600" b="0" i="0" u="none" strike="noStrike" baseline="0" dirty="0" smtClean="0">
                          <a:solidFill>
                            <a:srgbClr val="0070C0"/>
                          </a:solidFill>
                          <a:effectLst/>
                          <a:latin typeface="Open Sans Semibold"/>
                        </a:rPr>
                        <a:t> per marknad</a:t>
                      </a:r>
                      <a:endParaRPr lang="sv-SE" sz="1600" b="0" i="0" u="none" strike="noStrike" dirty="0">
                        <a:solidFill>
                          <a:srgbClr val="0070C0"/>
                        </a:solidFill>
                        <a:effectLst/>
                        <a:latin typeface="Open Sans Semibold"/>
                      </a:endParaRPr>
                    </a:p>
                  </a:txBody>
                  <a:tcPr marL="9525" marR="9525" marT="9525" marB="0" anchor="b"/>
                </a:tc>
                <a:tc>
                  <a:txBody>
                    <a:bodyPr/>
                    <a:lstStyle/>
                    <a:p>
                      <a:pPr algn="r" fontAlgn="b"/>
                      <a:r>
                        <a:rPr lang="sv-SE" sz="1600" u="none" strike="noStrike">
                          <a:effectLst/>
                        </a:rPr>
                        <a:t>Jan-mar</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Jan-mar</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Apr-mar</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Jan-dec </a:t>
                      </a:r>
                      <a:endParaRPr lang="sv-SE" sz="1600" b="1"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050417889"/>
                  </a:ext>
                </a:extLst>
              </a:tr>
              <a:tr h="285129">
                <a:tc>
                  <a:txBody>
                    <a:bodyPr/>
                    <a:lstStyle/>
                    <a:p>
                      <a:pPr algn="l" fontAlgn="b"/>
                      <a:r>
                        <a:rPr lang="sv-SE" sz="1600" u="none" strike="noStrike">
                          <a:effectLst/>
                        </a:rPr>
                        <a:t>Mkr</a:t>
                      </a:r>
                      <a:endParaRPr lang="sv-SE" sz="1600" b="0" i="0" u="none" strike="noStrike">
                        <a:solidFill>
                          <a:srgbClr val="1F497D"/>
                        </a:solidFill>
                        <a:effectLst/>
                        <a:latin typeface="Open Sans Semibold"/>
                      </a:endParaRPr>
                    </a:p>
                  </a:txBody>
                  <a:tcPr marL="9525" marR="9525" marT="9525" marB="0" anchor="b"/>
                </a:tc>
                <a:tc>
                  <a:txBody>
                    <a:bodyPr/>
                    <a:lstStyle/>
                    <a:p>
                      <a:pPr algn="r" fontAlgn="b"/>
                      <a:r>
                        <a:rPr lang="sv-SE" sz="1600" u="none" strike="noStrike">
                          <a:effectLst/>
                        </a:rPr>
                        <a:t>2017</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2016</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2016/17</a:t>
                      </a:r>
                      <a:endParaRPr lang="sv-SE" sz="16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600" u="none" strike="noStrike">
                          <a:effectLst/>
                        </a:rPr>
                        <a:t>2016</a:t>
                      </a:r>
                      <a:endParaRPr lang="sv-SE" sz="1600" b="1"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844994042"/>
                  </a:ext>
                </a:extLst>
              </a:tr>
              <a:tr h="269289">
                <a:tc>
                  <a:txBody>
                    <a:bodyPr/>
                    <a:lstStyle/>
                    <a:p>
                      <a:pPr algn="l" fontAlgn="b"/>
                      <a:r>
                        <a:rPr lang="sv-SE" sz="1400" u="none" strike="noStrike">
                          <a:effectLst/>
                        </a:rPr>
                        <a:t>Dental Implant Systems</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51,5</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dirty="0">
                          <a:effectLst/>
                        </a:rPr>
                        <a:t>36,2</a:t>
                      </a:r>
                      <a:endParaRPr lang="sv-SE" sz="14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186,4</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171,1</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208504025"/>
                  </a:ext>
                </a:extLst>
              </a:tr>
              <a:tr h="269289">
                <a:tc>
                  <a:txBody>
                    <a:bodyPr/>
                    <a:lstStyle/>
                    <a:p>
                      <a:pPr algn="l" fontAlgn="b"/>
                      <a:r>
                        <a:rPr lang="sv-SE" sz="1400" u="none" strike="noStrike">
                          <a:effectLst/>
                        </a:rPr>
                        <a:t>Diagnostics</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6,4</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8,2</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27,9</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29,7</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480552490"/>
                  </a:ext>
                </a:extLst>
              </a:tr>
              <a:tr h="269289">
                <a:tc>
                  <a:txBody>
                    <a:bodyPr/>
                    <a:lstStyle/>
                    <a:p>
                      <a:pPr algn="l" fontAlgn="b"/>
                      <a:r>
                        <a:rPr lang="sv-SE" sz="1400" u="none" strike="noStrike">
                          <a:effectLst/>
                        </a:rPr>
                        <a:t>Hearing Device &amp; Vibration</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18,5</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21,8</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76,8</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80,1</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4233672506"/>
                  </a:ext>
                </a:extLst>
              </a:tr>
              <a:tr h="269289">
                <a:tc>
                  <a:txBody>
                    <a:bodyPr/>
                    <a:lstStyle/>
                    <a:p>
                      <a:pPr algn="l" fontAlgn="b"/>
                      <a:r>
                        <a:rPr lang="sv-SE" sz="1400" u="none" strike="noStrike">
                          <a:effectLst/>
                        </a:rPr>
                        <a:t>Orthopedics</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39,0</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50,8</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170,4</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182,2</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953891074"/>
                  </a:ext>
                </a:extLst>
              </a:tr>
              <a:tr h="269289">
                <a:tc>
                  <a:txBody>
                    <a:bodyPr/>
                    <a:lstStyle/>
                    <a:p>
                      <a:pPr algn="l" fontAlgn="b"/>
                      <a:r>
                        <a:rPr lang="sv-SE" sz="1400" u="none" strike="noStrike">
                          <a:effectLst/>
                        </a:rPr>
                        <a:t>Other Medical Areas</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25,5</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23,4</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91,0</a:t>
                      </a:r>
                      <a:endParaRPr lang="sv-SE" sz="14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88,9</a:t>
                      </a:r>
                      <a:endParaRPr lang="sv-SE" sz="14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600770852"/>
                  </a:ext>
                </a:extLst>
              </a:tr>
              <a:tr h="269289">
                <a:tc>
                  <a:txBody>
                    <a:bodyPr/>
                    <a:lstStyle/>
                    <a:p>
                      <a:pPr algn="l" fontAlgn="b"/>
                      <a:r>
                        <a:rPr lang="sv-SE" sz="1400" u="none" strike="noStrike">
                          <a:effectLst/>
                        </a:rPr>
                        <a:t>Total nettoomsättning</a:t>
                      </a:r>
                      <a:endParaRPr lang="sv-SE" sz="14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140,9</a:t>
                      </a:r>
                      <a:endParaRPr lang="sv-SE" sz="14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140,4</a:t>
                      </a:r>
                      <a:endParaRPr lang="sv-SE" sz="14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a:effectLst/>
                        </a:rPr>
                        <a:t>552,5</a:t>
                      </a:r>
                      <a:endParaRPr lang="sv-SE" sz="14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400" u="none" strike="noStrike" dirty="0">
                          <a:effectLst/>
                        </a:rPr>
                        <a:t>552,0</a:t>
                      </a:r>
                      <a:endParaRPr lang="sv-SE" sz="1400" b="1"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793093477"/>
                  </a:ext>
                </a:extLst>
              </a:tr>
            </a:tbl>
          </a:graphicData>
        </a:graphic>
      </p:graphicFrame>
    </p:spTree>
    <p:extLst>
      <p:ext uri="{BB962C8B-B14F-4D97-AF65-F5344CB8AC3E}">
        <p14:creationId xmlns:p14="http://schemas.microsoft.com/office/powerpoint/2010/main" val="3987693603"/>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Elos Medtech Presentation Template UK">
  <a:themeElements>
    <a:clrScheme name="Elos">
      <a:dk1>
        <a:sysClr val="windowText" lastClr="000000"/>
      </a:dk1>
      <a:lt1>
        <a:sysClr val="window" lastClr="FFFFFF"/>
      </a:lt1>
      <a:dk2>
        <a:srgbClr val="44546A"/>
      </a:dk2>
      <a:lt2>
        <a:srgbClr val="E7E6E6"/>
      </a:lt2>
      <a:accent1>
        <a:srgbClr val="275791"/>
      </a:accent1>
      <a:accent2>
        <a:srgbClr val="12977A"/>
      </a:accent2>
      <a:accent3>
        <a:srgbClr val="474951"/>
      </a:accent3>
      <a:accent4>
        <a:srgbClr val="E9B63E"/>
      </a:accent4>
      <a:accent5>
        <a:srgbClr val="0071B9"/>
      </a:accent5>
      <a:accent6>
        <a:srgbClr val="70AD47"/>
      </a:accent6>
      <a:hlink>
        <a:srgbClr val="BDDBF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os Medtech Presentation Template UK.potx" id="{AC7DD23E-15CF-4534-BD31-C9CE161E9DCE}" vid="{7F13095A-1539-4687-A02B-7B9FDC95447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Elos Medtech Presentation Template UK</Template>
  <TotalTime>0</TotalTime>
  <Words>876</Words>
  <Application>Microsoft Office PowerPoint</Application>
  <PresentationFormat>Bildspel på skärmen (4:3)</PresentationFormat>
  <Paragraphs>245</Paragraphs>
  <Slides>18</Slides>
  <Notes>3</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18</vt:i4>
      </vt:variant>
    </vt:vector>
  </HeadingPairs>
  <TitlesOfParts>
    <vt:vector size="25" baseType="lpstr">
      <vt:lpstr>Arial</vt:lpstr>
      <vt:lpstr>Calibri</vt:lpstr>
      <vt:lpstr>Courier New</vt:lpstr>
      <vt:lpstr>Open Sans</vt:lpstr>
      <vt:lpstr>Open Sans Semibold</vt:lpstr>
      <vt:lpstr>Elos Medtech Presentation Template UK</vt:lpstr>
      <vt:lpstr>Kalkylblad</vt:lpstr>
      <vt:lpstr> Q1 2017 Report</vt:lpstr>
      <vt:lpstr>Short Facts Elos Medtech</vt:lpstr>
      <vt:lpstr>Total commitment Solution Partner for the medtech industry </vt:lpstr>
      <vt:lpstr>Elos Medtech Complete Performance™ </vt:lpstr>
      <vt:lpstr>Summary  </vt:lpstr>
      <vt:lpstr>Improved profitability and margins</vt:lpstr>
      <vt:lpstr>Strategic objectives </vt:lpstr>
      <vt:lpstr>Markets we serve</vt:lpstr>
      <vt:lpstr>Markets</vt:lpstr>
      <vt:lpstr>Markets we serve</vt:lpstr>
      <vt:lpstr>Markets we serve</vt:lpstr>
      <vt:lpstr>Products </vt:lpstr>
      <vt:lpstr>Long-term strategy for growth</vt:lpstr>
      <vt:lpstr>Continued development of own products </vt:lpstr>
      <vt:lpstr>Own products – New product launch  </vt:lpstr>
      <vt:lpstr>Elos Medtech Complete Performance™ and the automated factory </vt:lpstr>
      <vt:lpstr>We are well positioned for growth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2015-08-21T07:39:29Z</dcterms:created>
  <dcterms:modified xsi:type="dcterms:W3CDTF">2017-09-11T08:08:04Z</dcterms:modified>
</cp:coreProperties>
</file>